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51D8CC81-AD44-49A9-AC0B-CF31D02D4001}" type="datetimeFigureOut">
              <a:rPr lang="en-PH" smtClean="0"/>
              <a:t>4/28/2016</a:t>
            </a:fld>
            <a:endParaRPr lang="en-PH"/>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PH"/>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B14C0B6C-36A9-4FAC-8AFF-98FA9B5FA67D}" type="slidenum">
              <a:rPr lang="en-PH" smtClean="0"/>
              <a:t>‹#›</a:t>
            </a:fld>
            <a:endParaRPr lang="en-PH"/>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856911265"/>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D8CC81-AD44-49A9-AC0B-CF31D02D4001}" type="datetimeFigureOut">
              <a:rPr lang="en-PH" smtClean="0"/>
              <a:t>4/28/2016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B14C0B6C-36A9-4FAC-8AFF-98FA9B5FA67D}" type="slidenum">
              <a:rPr lang="en-PH" smtClean="0"/>
              <a:t>‹#›</a:t>
            </a:fld>
            <a:endParaRPr lang="en-PH"/>
          </a:p>
        </p:txBody>
      </p:sp>
    </p:spTree>
    <p:extLst>
      <p:ext uri="{BB962C8B-B14F-4D97-AF65-F5344CB8AC3E}">
        <p14:creationId xmlns:p14="http://schemas.microsoft.com/office/powerpoint/2010/main" val="1702855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51D8CC81-AD44-49A9-AC0B-CF31D02D4001}" type="datetimeFigureOut">
              <a:rPr lang="en-PH" smtClean="0"/>
              <a:t>4/28/2016</a:t>
            </a:fld>
            <a:endParaRPr lang="en-PH"/>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PH"/>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B14C0B6C-36A9-4FAC-8AFF-98FA9B5FA67D}" type="slidenum">
              <a:rPr lang="en-PH" smtClean="0"/>
              <a:t>‹#›</a:t>
            </a:fld>
            <a:endParaRPr lang="en-PH"/>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566706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1D8CC81-AD44-49A9-AC0B-CF31D02D4001}" type="datetimeFigureOut">
              <a:rPr lang="en-PH" smtClean="0"/>
              <a:t>4/28/2016</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B14C0B6C-36A9-4FAC-8AFF-98FA9B5FA67D}" type="slidenum">
              <a:rPr lang="en-PH" smtClean="0"/>
              <a:t>‹#›</a:t>
            </a:fld>
            <a:endParaRPr lang="en-PH"/>
          </a:p>
        </p:txBody>
      </p:sp>
    </p:spTree>
    <p:extLst>
      <p:ext uri="{BB962C8B-B14F-4D97-AF65-F5344CB8AC3E}">
        <p14:creationId xmlns:p14="http://schemas.microsoft.com/office/powerpoint/2010/main" val="3795062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1D8CC81-AD44-49A9-AC0B-CF31D02D4001}" type="datetimeFigureOut">
              <a:rPr lang="en-PH" smtClean="0"/>
              <a:t>4/28/2016</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B14C0B6C-36A9-4FAC-8AFF-98FA9B5FA67D}" type="slidenum">
              <a:rPr lang="en-PH" smtClean="0"/>
              <a:t>‹#›</a:t>
            </a:fld>
            <a:endParaRPr lang="en-PH"/>
          </a:p>
        </p:txBody>
      </p:sp>
    </p:spTree>
    <p:extLst>
      <p:ext uri="{BB962C8B-B14F-4D97-AF65-F5344CB8AC3E}">
        <p14:creationId xmlns:p14="http://schemas.microsoft.com/office/powerpoint/2010/main" val="1625365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1D8CC81-AD44-49A9-AC0B-CF31D02D4001}" type="datetimeFigureOut">
              <a:rPr lang="en-PH" smtClean="0"/>
              <a:t>4/28/2016</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B14C0B6C-36A9-4FAC-8AFF-98FA9B5FA67D}" type="slidenum">
              <a:rPr lang="en-PH" smtClean="0"/>
              <a:t>‹#›</a:t>
            </a:fld>
            <a:endParaRPr lang="en-PH"/>
          </a:p>
        </p:txBody>
      </p:sp>
    </p:spTree>
    <p:extLst>
      <p:ext uri="{BB962C8B-B14F-4D97-AF65-F5344CB8AC3E}">
        <p14:creationId xmlns:p14="http://schemas.microsoft.com/office/powerpoint/2010/main" val="1503999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51D8CC81-AD44-49A9-AC0B-CF31D02D4001}" type="datetimeFigureOut">
              <a:rPr lang="en-PH" smtClean="0"/>
              <a:t>4/28/2016</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B14C0B6C-36A9-4FAC-8AFF-98FA9B5FA67D}" type="slidenum">
              <a:rPr lang="en-PH" smtClean="0"/>
              <a:t>‹#›</a:t>
            </a:fld>
            <a:endParaRPr lang="en-PH"/>
          </a:p>
        </p:txBody>
      </p:sp>
    </p:spTree>
    <p:extLst>
      <p:ext uri="{BB962C8B-B14F-4D97-AF65-F5344CB8AC3E}">
        <p14:creationId xmlns:p14="http://schemas.microsoft.com/office/powerpoint/2010/main" val="1425627736"/>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51D8CC81-AD44-49A9-AC0B-CF31D02D4001}" type="datetimeFigureOut">
              <a:rPr lang="en-PH" smtClean="0"/>
              <a:t>4/28/2016</a:t>
            </a:fld>
            <a:endParaRPr lang="en-PH"/>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PH"/>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B14C0B6C-36A9-4FAC-8AFF-98FA9B5FA67D}" type="slidenum">
              <a:rPr lang="en-PH" smtClean="0"/>
              <a:t>‹#›</a:t>
            </a:fld>
            <a:endParaRPr lang="en-PH"/>
          </a:p>
        </p:txBody>
      </p:sp>
    </p:spTree>
    <p:extLst>
      <p:ext uri="{BB962C8B-B14F-4D97-AF65-F5344CB8AC3E}">
        <p14:creationId xmlns:p14="http://schemas.microsoft.com/office/powerpoint/2010/main" val="3083439341"/>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51D8CC81-AD44-49A9-AC0B-CF31D02D4001}" type="datetimeFigureOut">
              <a:rPr lang="en-PH" smtClean="0"/>
              <a:t>4/28/2016</a:t>
            </a:fld>
            <a:endParaRPr lang="en-PH"/>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PH"/>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B14C0B6C-36A9-4FAC-8AFF-98FA9B5FA67D}" type="slidenum">
              <a:rPr lang="en-PH" smtClean="0"/>
              <a:t>‹#›</a:t>
            </a:fld>
            <a:endParaRPr lang="en-PH"/>
          </a:p>
        </p:txBody>
      </p:sp>
    </p:spTree>
    <p:extLst>
      <p:ext uri="{BB962C8B-B14F-4D97-AF65-F5344CB8AC3E}">
        <p14:creationId xmlns:p14="http://schemas.microsoft.com/office/powerpoint/2010/main" val="3071172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D8CC81-AD44-49A9-AC0B-CF31D02D4001}" type="datetimeFigureOut">
              <a:rPr lang="en-PH" smtClean="0"/>
              <a:t>4/28/2016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B14C0B6C-36A9-4FAC-8AFF-98FA9B5FA67D}" type="slidenum">
              <a:rPr lang="en-PH" smtClean="0"/>
              <a:t>‹#›</a:t>
            </a:fld>
            <a:endParaRPr lang="en-PH"/>
          </a:p>
        </p:txBody>
      </p:sp>
    </p:spTree>
    <p:extLst>
      <p:ext uri="{BB962C8B-B14F-4D97-AF65-F5344CB8AC3E}">
        <p14:creationId xmlns:p14="http://schemas.microsoft.com/office/powerpoint/2010/main" val="1857961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51D8CC81-AD44-49A9-AC0B-CF31D02D4001}" type="datetimeFigureOut">
              <a:rPr lang="en-PH" smtClean="0"/>
              <a:t>4/28/2016</a:t>
            </a:fld>
            <a:endParaRPr lang="en-PH"/>
          </a:p>
        </p:txBody>
      </p:sp>
      <p:sp>
        <p:nvSpPr>
          <p:cNvPr id="5" name="Footer Placeholder 4"/>
          <p:cNvSpPr>
            <a:spLocks noGrp="1"/>
          </p:cNvSpPr>
          <p:nvPr>
            <p:ph type="ftr" sz="quarter" idx="11"/>
          </p:nvPr>
        </p:nvSpPr>
        <p:spPr>
          <a:xfrm>
            <a:off x="2933699" y="6296615"/>
            <a:ext cx="5959577" cy="365125"/>
          </a:xfrm>
        </p:spPr>
        <p:txBody>
          <a:bodyPr/>
          <a:lstStyle/>
          <a:p>
            <a:endParaRPr lang="en-PH"/>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B14C0B6C-36A9-4FAC-8AFF-98FA9B5FA67D}" type="slidenum">
              <a:rPr lang="en-PH" smtClean="0"/>
              <a:t>‹#›</a:t>
            </a:fld>
            <a:endParaRPr lang="en-PH"/>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7408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51D8CC81-AD44-49A9-AC0B-CF31D02D4001}" type="datetimeFigureOut">
              <a:rPr lang="en-PH" smtClean="0"/>
              <a:t>4/28/2016</a:t>
            </a:fld>
            <a:endParaRPr lang="en-PH"/>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PH"/>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B14C0B6C-36A9-4FAC-8AFF-98FA9B5FA67D}" type="slidenum">
              <a:rPr lang="en-PH" smtClean="0"/>
              <a:t>‹#›</a:t>
            </a:fld>
            <a:endParaRPr lang="en-PH"/>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9739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ECOSYSTEM</a:t>
            </a:r>
            <a:endParaRPr lang="en-PH" dirty="0"/>
          </a:p>
        </p:txBody>
      </p:sp>
      <p:sp>
        <p:nvSpPr>
          <p:cNvPr id="3" name="Subtitle 2"/>
          <p:cNvSpPr>
            <a:spLocks noGrp="1"/>
          </p:cNvSpPr>
          <p:nvPr>
            <p:ph type="subTitle" idx="1"/>
          </p:nvPr>
        </p:nvSpPr>
        <p:spPr/>
        <p:txBody>
          <a:bodyPr/>
          <a:lstStyle/>
          <a:p>
            <a:endParaRPr lang="en-PH"/>
          </a:p>
        </p:txBody>
      </p:sp>
    </p:spTree>
    <p:extLst>
      <p:ext uri="{BB962C8B-B14F-4D97-AF65-F5344CB8AC3E}">
        <p14:creationId xmlns:p14="http://schemas.microsoft.com/office/powerpoint/2010/main" val="2077284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smtClean="0"/>
              <a:t>Ecosystem</a:t>
            </a:r>
            <a:endParaRPr lang="en-PH" sz="7200"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a:t>
            </a:r>
            <a:r>
              <a:rPr lang="en-US" sz="8000" dirty="0" smtClean="0"/>
              <a:t>is made up of not just living things but of non-living things as well.</a:t>
            </a:r>
          </a:p>
          <a:p>
            <a:pPr marL="0" indent="0">
              <a:buNone/>
            </a:pPr>
            <a:endParaRPr lang="en-US" sz="3600" dirty="0"/>
          </a:p>
        </p:txBody>
      </p:sp>
    </p:spTree>
    <p:extLst>
      <p:ext uri="{BB962C8B-B14F-4D97-AF65-F5344CB8AC3E}">
        <p14:creationId xmlns:p14="http://schemas.microsoft.com/office/powerpoint/2010/main" val="2024882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8369"/>
            <a:ext cx="10515600" cy="750013"/>
          </a:xfrm>
        </p:spPr>
        <p:txBody>
          <a:bodyPr>
            <a:normAutofit fontScale="90000"/>
          </a:bodyPr>
          <a:lstStyle/>
          <a:p>
            <a:pPr algn="ctr"/>
            <a:r>
              <a:rPr lang="en-US" b="1" dirty="0" smtClean="0"/>
              <a:t>COMPONENT OF ECOSYSTEM</a:t>
            </a:r>
            <a:r>
              <a:rPr lang="en-US" dirty="0" smtClean="0"/>
              <a:t/>
            </a:r>
            <a:br>
              <a:rPr lang="en-US" dirty="0" smtClean="0"/>
            </a:br>
            <a:endParaRPr lang="en-PH" dirty="0"/>
          </a:p>
        </p:txBody>
      </p:sp>
      <p:sp>
        <p:nvSpPr>
          <p:cNvPr id="3" name="Content Placeholder 2"/>
          <p:cNvSpPr>
            <a:spLocks noGrp="1"/>
          </p:cNvSpPr>
          <p:nvPr>
            <p:ph idx="1"/>
          </p:nvPr>
        </p:nvSpPr>
        <p:spPr/>
        <p:txBody>
          <a:bodyPr>
            <a:normAutofit lnSpcReduction="10000"/>
          </a:bodyPr>
          <a:lstStyle/>
          <a:p>
            <a:pPr marL="514350" indent="-514350">
              <a:buAutoNum type="arabicPeriod"/>
            </a:pPr>
            <a:r>
              <a:rPr lang="en-US" sz="4000" dirty="0" smtClean="0"/>
              <a:t>Biotic - living components</a:t>
            </a:r>
          </a:p>
          <a:p>
            <a:pPr marL="0" indent="0">
              <a:buNone/>
            </a:pPr>
            <a:r>
              <a:rPr lang="en-US" dirty="0" smtClean="0"/>
              <a:t>Example:</a:t>
            </a:r>
          </a:p>
          <a:p>
            <a:pPr marL="0" indent="0">
              <a:buNone/>
            </a:pPr>
            <a:r>
              <a:rPr lang="en-US" dirty="0" smtClean="0"/>
              <a:t>-</a:t>
            </a:r>
            <a:r>
              <a:rPr lang="en-US" sz="3600" i="1" dirty="0" smtClean="0"/>
              <a:t>plants, animals, human</a:t>
            </a:r>
          </a:p>
          <a:p>
            <a:pPr marL="0" indent="0">
              <a:buNone/>
            </a:pPr>
            <a:r>
              <a:rPr lang="en-US" sz="4000" dirty="0" smtClean="0"/>
              <a:t>2. Abiotic- non-living components</a:t>
            </a:r>
          </a:p>
          <a:p>
            <a:pPr marL="0" indent="0">
              <a:buNone/>
            </a:pPr>
            <a:r>
              <a:rPr lang="en-US" dirty="0" smtClean="0"/>
              <a:t>Example:</a:t>
            </a:r>
          </a:p>
          <a:p>
            <a:pPr marL="0" indent="0">
              <a:buNone/>
            </a:pPr>
            <a:r>
              <a:rPr lang="en-US" sz="3600" i="1" dirty="0" smtClean="0"/>
              <a:t>-soil, air, water</a:t>
            </a:r>
            <a:endParaRPr lang="en-PH" sz="3600" i="1" dirty="0" smtClean="0"/>
          </a:p>
          <a:p>
            <a:pPr marL="0" indent="0">
              <a:buNone/>
            </a:pPr>
            <a:endParaRPr lang="en-PH" dirty="0"/>
          </a:p>
        </p:txBody>
      </p:sp>
    </p:spTree>
    <p:extLst>
      <p:ext uri="{BB962C8B-B14F-4D97-AF65-F5344CB8AC3E}">
        <p14:creationId xmlns:p14="http://schemas.microsoft.com/office/powerpoint/2010/main" val="12056272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2 Kinds of Ecosyste</a:t>
            </a:r>
            <a:r>
              <a:rPr lang="en-US" b="1" dirty="0"/>
              <a:t>m</a:t>
            </a:r>
            <a:endParaRPr lang="en-PH" b="1" dirty="0"/>
          </a:p>
        </p:txBody>
      </p:sp>
      <p:sp>
        <p:nvSpPr>
          <p:cNvPr id="3" name="Content Placeholder 2"/>
          <p:cNvSpPr>
            <a:spLocks noGrp="1"/>
          </p:cNvSpPr>
          <p:nvPr>
            <p:ph idx="1"/>
          </p:nvPr>
        </p:nvSpPr>
        <p:spPr/>
        <p:txBody>
          <a:bodyPr/>
          <a:lstStyle/>
          <a:p>
            <a:pPr marL="514350" indent="-514350">
              <a:buAutoNum type="arabicPeriod"/>
            </a:pPr>
            <a:r>
              <a:rPr lang="en-US" sz="4000" b="1" dirty="0" smtClean="0"/>
              <a:t>Terrestrial Ecosystem</a:t>
            </a:r>
          </a:p>
          <a:p>
            <a:pPr marL="0" indent="0">
              <a:buNone/>
            </a:pPr>
            <a:r>
              <a:rPr lang="en-US" dirty="0" smtClean="0"/>
              <a:t>-</a:t>
            </a:r>
            <a:r>
              <a:rPr lang="en-US" sz="3600" i="1" dirty="0" smtClean="0"/>
              <a:t>are those that can be found in land.</a:t>
            </a:r>
          </a:p>
          <a:p>
            <a:pPr marL="0" indent="0">
              <a:buNone/>
            </a:pPr>
            <a:endParaRPr lang="en-US" dirty="0"/>
          </a:p>
          <a:p>
            <a:pPr marL="0" indent="0">
              <a:buNone/>
            </a:pPr>
            <a:r>
              <a:rPr lang="en-US" sz="4000" b="1" dirty="0" smtClean="0"/>
              <a:t>2. Aquatic Ecosystem</a:t>
            </a:r>
          </a:p>
          <a:p>
            <a:pPr marL="0" indent="0">
              <a:buNone/>
            </a:pPr>
            <a:r>
              <a:rPr lang="en-US" dirty="0" smtClean="0"/>
              <a:t>- </a:t>
            </a:r>
            <a:r>
              <a:rPr lang="en-US" sz="3600" i="1" dirty="0" smtClean="0"/>
              <a:t>are those that can be found in water.</a:t>
            </a:r>
          </a:p>
          <a:p>
            <a:pPr marL="0" indent="0">
              <a:buNone/>
            </a:pPr>
            <a:endParaRPr lang="en-PH" dirty="0"/>
          </a:p>
        </p:txBody>
      </p:sp>
    </p:spTree>
    <p:extLst>
      <p:ext uri="{BB962C8B-B14F-4D97-AF65-F5344CB8AC3E}">
        <p14:creationId xmlns:p14="http://schemas.microsoft.com/office/powerpoint/2010/main" val="42894965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2 Major Forms of Aquatic Environment</a:t>
            </a:r>
            <a:endParaRPr lang="en-PH" b="1" dirty="0"/>
          </a:p>
        </p:txBody>
      </p:sp>
      <p:sp>
        <p:nvSpPr>
          <p:cNvPr id="3" name="Content Placeholder 2"/>
          <p:cNvSpPr>
            <a:spLocks noGrp="1"/>
          </p:cNvSpPr>
          <p:nvPr>
            <p:ph idx="1"/>
          </p:nvPr>
        </p:nvSpPr>
        <p:spPr/>
        <p:txBody>
          <a:bodyPr>
            <a:normAutofit fontScale="92500" lnSpcReduction="10000"/>
          </a:bodyPr>
          <a:lstStyle/>
          <a:p>
            <a:pPr marL="0" indent="0">
              <a:buNone/>
            </a:pPr>
            <a:r>
              <a:rPr lang="en-US" sz="3600" dirty="0" smtClean="0"/>
              <a:t>1.</a:t>
            </a:r>
            <a:r>
              <a:rPr lang="en-US" sz="4400" dirty="0" smtClean="0"/>
              <a:t> </a:t>
            </a:r>
            <a:r>
              <a:rPr lang="en-US" sz="4400" b="1" dirty="0" smtClean="0"/>
              <a:t>Freshwater Ecosystem</a:t>
            </a:r>
          </a:p>
          <a:p>
            <a:pPr marL="0" indent="0">
              <a:buNone/>
            </a:pPr>
            <a:r>
              <a:rPr lang="en-US" sz="3600" i="1" dirty="0" smtClean="0"/>
              <a:t>-contain water that is not salty</a:t>
            </a:r>
          </a:p>
          <a:p>
            <a:pPr marL="0" indent="0">
              <a:buNone/>
            </a:pPr>
            <a:r>
              <a:rPr lang="en-US" sz="3600" i="1" dirty="0" smtClean="0"/>
              <a:t>-refers to water that has low salinity such as ponds, river and lakes.</a:t>
            </a:r>
          </a:p>
          <a:p>
            <a:pPr marL="0" indent="0">
              <a:buNone/>
            </a:pPr>
            <a:r>
              <a:rPr lang="en-US" sz="3600" i="1" dirty="0" smtClean="0"/>
              <a:t>-it is where we get potable water suitable for drinking.</a:t>
            </a:r>
          </a:p>
          <a:p>
            <a:pPr marL="0" indent="0">
              <a:buNone/>
            </a:pPr>
            <a:endParaRPr lang="en-US" dirty="0"/>
          </a:p>
        </p:txBody>
      </p:sp>
    </p:spTree>
    <p:extLst>
      <p:ext uri="{BB962C8B-B14F-4D97-AF65-F5344CB8AC3E}">
        <p14:creationId xmlns:p14="http://schemas.microsoft.com/office/powerpoint/2010/main" val="21603121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dirty="0"/>
          </a:p>
        </p:txBody>
      </p:sp>
      <p:sp>
        <p:nvSpPr>
          <p:cNvPr id="3" name="Content Placeholder 2"/>
          <p:cNvSpPr>
            <a:spLocks noGrp="1"/>
          </p:cNvSpPr>
          <p:nvPr>
            <p:ph idx="1"/>
          </p:nvPr>
        </p:nvSpPr>
        <p:spPr>
          <a:xfrm>
            <a:off x="838200" y="585627"/>
            <a:ext cx="10515600" cy="5591336"/>
          </a:xfrm>
        </p:spPr>
        <p:txBody>
          <a:bodyPr>
            <a:normAutofit fontScale="92500" lnSpcReduction="10000"/>
          </a:bodyPr>
          <a:lstStyle/>
          <a:p>
            <a:pPr marL="0" indent="0">
              <a:buNone/>
            </a:pPr>
            <a:r>
              <a:rPr lang="en-US" sz="4000" b="1" dirty="0" smtClean="0"/>
              <a:t>2. Marine or Oceanic Ecosystem</a:t>
            </a:r>
          </a:p>
          <a:p>
            <a:pPr marL="0" indent="0">
              <a:buNone/>
            </a:pPr>
            <a:r>
              <a:rPr lang="en-US" dirty="0" smtClean="0"/>
              <a:t>-   </a:t>
            </a:r>
            <a:r>
              <a:rPr lang="en-US" sz="3600" i="1" dirty="0" smtClean="0"/>
              <a:t>contains salty water</a:t>
            </a:r>
          </a:p>
          <a:p>
            <a:pPr>
              <a:buFontTx/>
              <a:buChar char="-"/>
            </a:pPr>
            <a:r>
              <a:rPr lang="en-US" sz="3600" i="1" dirty="0"/>
              <a:t>i</a:t>
            </a:r>
            <a:r>
              <a:rPr lang="en-US" sz="3600" i="1" dirty="0" smtClean="0"/>
              <a:t>t shows a forest of kelp under the sea.</a:t>
            </a:r>
          </a:p>
          <a:p>
            <a:r>
              <a:rPr lang="en-US" sz="3600" b="1" dirty="0" smtClean="0"/>
              <a:t>Kelp</a:t>
            </a:r>
            <a:r>
              <a:rPr lang="en-US" sz="3600" dirty="0" smtClean="0"/>
              <a:t> is a giant seaweed that can grow up to 50 feet. It provides food for fishes and other organisms in the sea.</a:t>
            </a:r>
          </a:p>
          <a:p>
            <a:r>
              <a:rPr lang="en-US" sz="3600" b="1" dirty="0" smtClean="0"/>
              <a:t>Plankton</a:t>
            </a:r>
            <a:r>
              <a:rPr lang="en-US" sz="3600" dirty="0" smtClean="0"/>
              <a:t> are critical components of food chains in all marine environments because they provide nutrition for organisms such as crustaceans, fish and squid. It is also an important sources of oxygen.</a:t>
            </a:r>
          </a:p>
          <a:p>
            <a:pPr marL="0" indent="0">
              <a:buNone/>
            </a:pPr>
            <a:endParaRPr lang="en-PH" sz="3600" dirty="0" smtClean="0"/>
          </a:p>
          <a:p>
            <a:pPr marL="0" indent="0">
              <a:buNone/>
            </a:pPr>
            <a:endParaRPr lang="en-PH" dirty="0"/>
          </a:p>
        </p:txBody>
      </p:sp>
    </p:spTree>
    <p:extLst>
      <p:ext uri="{BB962C8B-B14F-4D97-AF65-F5344CB8AC3E}">
        <p14:creationId xmlns:p14="http://schemas.microsoft.com/office/powerpoint/2010/main" val="13967151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4 Major Bodies of Freshwater</a:t>
            </a:r>
            <a:endParaRPr lang="en-PH" dirty="0"/>
          </a:p>
        </p:txBody>
      </p:sp>
      <p:sp>
        <p:nvSpPr>
          <p:cNvPr id="3" name="Content Placeholder 2"/>
          <p:cNvSpPr>
            <a:spLocks noGrp="1"/>
          </p:cNvSpPr>
          <p:nvPr>
            <p:ph idx="1"/>
          </p:nvPr>
        </p:nvSpPr>
        <p:spPr>
          <a:xfrm>
            <a:off x="838200" y="1520575"/>
            <a:ext cx="10515600" cy="4656388"/>
          </a:xfrm>
        </p:spPr>
        <p:txBody>
          <a:bodyPr>
            <a:normAutofit fontScale="92500" lnSpcReduction="10000"/>
          </a:bodyPr>
          <a:lstStyle/>
          <a:p>
            <a:pPr marL="0" indent="0">
              <a:buNone/>
            </a:pPr>
            <a:r>
              <a:rPr lang="en-US" sz="3500" b="1" dirty="0" smtClean="0"/>
              <a:t>1) Streams and 2)Rivers</a:t>
            </a:r>
          </a:p>
          <a:p>
            <a:pPr>
              <a:buFontTx/>
              <a:buChar char="-"/>
            </a:pPr>
            <a:r>
              <a:rPr lang="en-US" dirty="0" smtClean="0"/>
              <a:t>They are grouped together because their waters are  fast flowing .</a:t>
            </a:r>
          </a:p>
          <a:p>
            <a:pPr>
              <a:buFontTx/>
              <a:buChar char="-"/>
            </a:pPr>
            <a:r>
              <a:rPr lang="en-US" dirty="0" smtClean="0"/>
              <a:t>They are created from runoffs from mountains and other highlands.</a:t>
            </a:r>
          </a:p>
          <a:p>
            <a:pPr>
              <a:buFontTx/>
              <a:buChar char="-"/>
            </a:pPr>
            <a:r>
              <a:rPr lang="en-US" dirty="0" smtClean="0"/>
              <a:t>They are the bodies of water that travels toward the sea.</a:t>
            </a:r>
          </a:p>
          <a:p>
            <a:pPr>
              <a:buFontTx/>
              <a:buChar char="-"/>
            </a:pPr>
            <a:endParaRPr lang="en-US" dirty="0"/>
          </a:p>
          <a:p>
            <a:pPr marL="0" indent="0">
              <a:buNone/>
            </a:pPr>
            <a:r>
              <a:rPr lang="en-US" sz="3500" b="1" dirty="0" smtClean="0"/>
              <a:t>3) Ponds and 4) Lakes</a:t>
            </a:r>
          </a:p>
          <a:p>
            <a:pPr>
              <a:buFontTx/>
              <a:buChar char="-"/>
            </a:pPr>
            <a:r>
              <a:rPr lang="en-US" dirty="0" smtClean="0"/>
              <a:t>They are formed when runoff water accumulates in a landlocked basin.</a:t>
            </a:r>
          </a:p>
          <a:p>
            <a:pPr>
              <a:buFontTx/>
              <a:buChar char="-"/>
            </a:pPr>
            <a:r>
              <a:rPr lang="en-US" dirty="0" smtClean="0"/>
              <a:t>The water is not fast flowing because it does not rush towards the sea.</a:t>
            </a:r>
          </a:p>
          <a:p>
            <a:pPr>
              <a:buFontTx/>
              <a:buChar char="-"/>
            </a:pPr>
            <a:r>
              <a:rPr lang="en-US" dirty="0" smtClean="0"/>
              <a:t>It contains standing water </a:t>
            </a:r>
          </a:p>
          <a:p>
            <a:pPr>
              <a:buFontTx/>
              <a:buChar char="-"/>
            </a:pPr>
            <a:r>
              <a:rPr lang="en-US" dirty="0" smtClean="0"/>
              <a:t>Ponds are smaller version of lakes</a:t>
            </a:r>
            <a:endParaRPr lang="en-PH" dirty="0"/>
          </a:p>
        </p:txBody>
      </p:sp>
    </p:spTree>
    <p:extLst>
      <p:ext uri="{BB962C8B-B14F-4D97-AF65-F5344CB8AC3E}">
        <p14:creationId xmlns:p14="http://schemas.microsoft.com/office/powerpoint/2010/main" val="33411753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Manmade Ecosystem</a:t>
            </a:r>
            <a:endParaRPr lang="en-PH" sz="6000" dirty="0"/>
          </a:p>
        </p:txBody>
      </p:sp>
      <p:sp>
        <p:nvSpPr>
          <p:cNvPr id="3" name="Content Placeholder 2"/>
          <p:cNvSpPr>
            <a:spLocks noGrp="1"/>
          </p:cNvSpPr>
          <p:nvPr>
            <p:ph idx="1"/>
          </p:nvPr>
        </p:nvSpPr>
        <p:spPr/>
        <p:txBody>
          <a:bodyPr>
            <a:normAutofit fontScale="92500" lnSpcReduction="10000"/>
          </a:bodyPr>
          <a:lstStyle/>
          <a:p>
            <a:pPr marL="514350" indent="-514350">
              <a:buAutoNum type="arabicPeriod"/>
            </a:pPr>
            <a:r>
              <a:rPr lang="en-US" sz="5400" dirty="0" smtClean="0"/>
              <a:t>Terrarium</a:t>
            </a:r>
          </a:p>
          <a:p>
            <a:pPr marL="514350" indent="-514350">
              <a:buAutoNum type="arabicPeriod"/>
            </a:pPr>
            <a:r>
              <a:rPr lang="en-US" sz="5400" dirty="0" smtClean="0"/>
              <a:t>Aquarium</a:t>
            </a:r>
          </a:p>
          <a:p>
            <a:pPr marL="514350" indent="-514350">
              <a:buAutoNum type="arabicPeriod"/>
            </a:pPr>
            <a:r>
              <a:rPr lang="en-US" sz="5400" dirty="0" smtClean="0"/>
              <a:t>Dams</a:t>
            </a:r>
          </a:p>
          <a:p>
            <a:pPr marL="514350" indent="-514350">
              <a:buAutoNum type="arabicPeriod"/>
            </a:pPr>
            <a:r>
              <a:rPr lang="en-US" sz="5400" dirty="0" smtClean="0"/>
              <a:t>Gardens and Parks</a:t>
            </a:r>
            <a:endParaRPr lang="en-PH" sz="5400" dirty="0"/>
          </a:p>
        </p:txBody>
      </p:sp>
    </p:spTree>
    <p:extLst>
      <p:ext uri="{BB962C8B-B14F-4D97-AF65-F5344CB8AC3E}">
        <p14:creationId xmlns:p14="http://schemas.microsoft.com/office/powerpoint/2010/main" val="20979868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Relationships Among Organisms </a:t>
            </a:r>
            <a:br>
              <a:rPr lang="en-US" dirty="0" smtClean="0"/>
            </a:br>
            <a:r>
              <a:rPr lang="en-US" dirty="0" smtClean="0"/>
              <a:t>in an Ecosystem</a:t>
            </a:r>
            <a:endParaRPr lang="en-PH" dirty="0"/>
          </a:p>
        </p:txBody>
      </p:sp>
      <p:sp>
        <p:nvSpPr>
          <p:cNvPr id="3" name="Content Placeholder 2"/>
          <p:cNvSpPr>
            <a:spLocks noGrp="1"/>
          </p:cNvSpPr>
          <p:nvPr>
            <p:ph idx="1"/>
          </p:nvPr>
        </p:nvSpPr>
        <p:spPr/>
        <p:txBody>
          <a:bodyPr>
            <a:normAutofit fontScale="85000" lnSpcReduction="10000"/>
          </a:bodyPr>
          <a:lstStyle/>
          <a:p>
            <a:pPr marL="0" indent="0">
              <a:buNone/>
            </a:pPr>
            <a:r>
              <a:rPr lang="en-US" sz="4800" dirty="0" smtClean="0"/>
              <a:t>Symbiosis </a:t>
            </a:r>
          </a:p>
          <a:p>
            <a:pPr marL="0" indent="0">
              <a:buNone/>
            </a:pPr>
            <a:r>
              <a:rPr lang="en-US" sz="4400" dirty="0" smtClean="0"/>
              <a:t>-the relationship exists when two different kind of organisms live close to each other.</a:t>
            </a:r>
          </a:p>
          <a:p>
            <a:pPr marL="0" indent="0">
              <a:buNone/>
            </a:pPr>
            <a:r>
              <a:rPr lang="en-US" sz="4400" dirty="0" smtClean="0"/>
              <a:t>- It is classified into </a:t>
            </a:r>
            <a:r>
              <a:rPr lang="en-US" sz="4400" i="1" dirty="0" smtClean="0"/>
              <a:t>predation, parasitism, commensalism and mutualism</a:t>
            </a:r>
            <a:r>
              <a:rPr lang="en-US" sz="4400" dirty="0" smtClean="0"/>
              <a:t>.</a:t>
            </a:r>
            <a:endParaRPr lang="en-PH" sz="4400" dirty="0"/>
          </a:p>
        </p:txBody>
      </p:sp>
    </p:spTree>
    <p:extLst>
      <p:ext uri="{BB962C8B-B14F-4D97-AF65-F5344CB8AC3E}">
        <p14:creationId xmlns:p14="http://schemas.microsoft.com/office/powerpoint/2010/main" val="24632027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Classification of Symbiosis</a:t>
            </a:r>
            <a:endParaRPr lang="en-PH" dirty="0"/>
          </a:p>
        </p:txBody>
      </p:sp>
      <p:sp>
        <p:nvSpPr>
          <p:cNvPr id="3" name="Content Placeholder 2"/>
          <p:cNvSpPr>
            <a:spLocks noGrp="1"/>
          </p:cNvSpPr>
          <p:nvPr>
            <p:ph idx="1"/>
          </p:nvPr>
        </p:nvSpPr>
        <p:spPr/>
        <p:txBody>
          <a:bodyPr>
            <a:normAutofit lnSpcReduction="10000"/>
          </a:bodyPr>
          <a:lstStyle/>
          <a:p>
            <a:pPr marL="0" indent="0">
              <a:buNone/>
            </a:pPr>
            <a:r>
              <a:rPr lang="en-US" sz="4000" b="1" dirty="0" smtClean="0"/>
              <a:t>Predation</a:t>
            </a:r>
          </a:p>
          <a:p>
            <a:pPr marL="0" indent="0">
              <a:buNone/>
            </a:pPr>
            <a:r>
              <a:rPr lang="en-US" dirty="0" smtClean="0"/>
              <a:t>This relationship is characterized by one organism killing another for food. The one who benefits is called the </a:t>
            </a:r>
            <a:r>
              <a:rPr lang="en-US" sz="3200" b="1" dirty="0" smtClean="0"/>
              <a:t>predator</a:t>
            </a:r>
            <a:r>
              <a:rPr lang="en-US" dirty="0" smtClean="0"/>
              <a:t> and the one who used for food is called </a:t>
            </a:r>
            <a:r>
              <a:rPr lang="en-US" sz="3200" b="1" dirty="0" smtClean="0"/>
              <a:t>prey</a:t>
            </a:r>
            <a:r>
              <a:rPr lang="en-US" dirty="0" smtClean="0"/>
              <a:t>.</a:t>
            </a:r>
          </a:p>
          <a:p>
            <a:pPr marL="0" indent="0">
              <a:buNone/>
            </a:pPr>
            <a:r>
              <a:rPr lang="en-US" sz="3200" b="1" dirty="0" smtClean="0"/>
              <a:t>Example:</a:t>
            </a:r>
          </a:p>
          <a:p>
            <a:pPr marL="0" indent="0">
              <a:buNone/>
            </a:pPr>
            <a:r>
              <a:rPr lang="en-US" i="1" dirty="0" smtClean="0"/>
              <a:t>The relationship between the eagle and the mice. Eagle eat the mice for food. The eagle is the predator and the mouse is the prey.</a:t>
            </a:r>
            <a:endParaRPr lang="en-PH" i="1" dirty="0"/>
          </a:p>
        </p:txBody>
      </p:sp>
    </p:spTree>
    <p:extLst>
      <p:ext uri="{BB962C8B-B14F-4D97-AF65-F5344CB8AC3E}">
        <p14:creationId xmlns:p14="http://schemas.microsoft.com/office/powerpoint/2010/main" val="38913517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Classification of Symbiosis</a:t>
            </a:r>
            <a:endParaRPr lang="en-PH" dirty="0"/>
          </a:p>
        </p:txBody>
      </p:sp>
      <p:sp>
        <p:nvSpPr>
          <p:cNvPr id="3" name="Content Placeholder 2"/>
          <p:cNvSpPr>
            <a:spLocks noGrp="1"/>
          </p:cNvSpPr>
          <p:nvPr>
            <p:ph idx="1"/>
          </p:nvPr>
        </p:nvSpPr>
        <p:spPr>
          <a:xfrm>
            <a:off x="838200" y="1825624"/>
            <a:ext cx="10515600" cy="4811481"/>
          </a:xfrm>
        </p:spPr>
        <p:txBody>
          <a:bodyPr>
            <a:normAutofit/>
          </a:bodyPr>
          <a:lstStyle/>
          <a:p>
            <a:pPr marL="0" indent="0">
              <a:buNone/>
            </a:pPr>
            <a:r>
              <a:rPr lang="en-US" sz="4300" b="1" dirty="0" smtClean="0"/>
              <a:t>Parasitism</a:t>
            </a:r>
          </a:p>
          <a:p>
            <a:pPr marL="0" indent="0">
              <a:buNone/>
            </a:pPr>
            <a:r>
              <a:rPr lang="en-US" dirty="0" smtClean="0"/>
              <a:t>This relationship occurs when one organism benefits at the expense of another. </a:t>
            </a:r>
          </a:p>
          <a:p>
            <a:pPr marL="0" indent="0">
              <a:buNone/>
            </a:pPr>
            <a:r>
              <a:rPr lang="en-US" dirty="0" smtClean="0"/>
              <a:t>A </a:t>
            </a:r>
            <a:r>
              <a:rPr lang="en-US" sz="3200" b="1" dirty="0" smtClean="0"/>
              <a:t>parasite</a:t>
            </a:r>
            <a:r>
              <a:rPr lang="en-US" dirty="0" smtClean="0"/>
              <a:t> is an organism that depends on the host for its survival. The </a:t>
            </a:r>
            <a:r>
              <a:rPr lang="en-US" sz="3200" b="1" dirty="0" smtClean="0"/>
              <a:t>host</a:t>
            </a:r>
            <a:r>
              <a:rPr lang="en-US" dirty="0" smtClean="0"/>
              <a:t> is the organism that loses something because of the presence of parasites.</a:t>
            </a:r>
          </a:p>
          <a:p>
            <a:pPr marL="0" indent="0">
              <a:buNone/>
            </a:pPr>
            <a:r>
              <a:rPr lang="en-US" sz="3900" b="1" dirty="0" smtClean="0"/>
              <a:t>Example:</a:t>
            </a:r>
          </a:p>
          <a:p>
            <a:pPr marL="0" indent="0">
              <a:buNone/>
            </a:pPr>
            <a:r>
              <a:rPr lang="en-US" i="1" dirty="0" smtClean="0"/>
              <a:t>The relationship between the human beings and intestinal worms. Intestinal worms feed on food in the intestines of human beings. Human beings with worms suffer form malnutrition or indigestion, although they do not necessarily die.</a:t>
            </a:r>
            <a:endParaRPr lang="en-PH" i="1" dirty="0"/>
          </a:p>
        </p:txBody>
      </p:sp>
    </p:spTree>
    <p:extLst>
      <p:ext uri="{BB962C8B-B14F-4D97-AF65-F5344CB8AC3E}">
        <p14:creationId xmlns:p14="http://schemas.microsoft.com/office/powerpoint/2010/main" val="40916128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Classification of Symbiosis</a:t>
            </a:r>
            <a:endParaRPr lang="en-PH" dirty="0"/>
          </a:p>
        </p:txBody>
      </p:sp>
      <p:sp>
        <p:nvSpPr>
          <p:cNvPr id="3" name="Content Placeholder 2"/>
          <p:cNvSpPr>
            <a:spLocks noGrp="1"/>
          </p:cNvSpPr>
          <p:nvPr>
            <p:ph idx="1"/>
          </p:nvPr>
        </p:nvSpPr>
        <p:spPr/>
        <p:txBody>
          <a:bodyPr>
            <a:normAutofit lnSpcReduction="10000"/>
          </a:bodyPr>
          <a:lstStyle/>
          <a:p>
            <a:pPr marL="0" indent="0">
              <a:buNone/>
            </a:pPr>
            <a:r>
              <a:rPr lang="en-US" sz="4000" b="1" dirty="0" smtClean="0"/>
              <a:t>Commensalism</a:t>
            </a:r>
          </a:p>
          <a:p>
            <a:pPr marL="0" indent="0">
              <a:buNone/>
            </a:pPr>
            <a:r>
              <a:rPr lang="en-US" dirty="0" smtClean="0"/>
              <a:t>This is a kind of relationship where one of the partners benefits while the other is helped nor harmed.</a:t>
            </a:r>
          </a:p>
          <a:p>
            <a:pPr marL="0" indent="0">
              <a:buNone/>
            </a:pPr>
            <a:endParaRPr lang="en-US" dirty="0"/>
          </a:p>
          <a:p>
            <a:pPr marL="0" indent="0">
              <a:buNone/>
            </a:pPr>
            <a:r>
              <a:rPr lang="en-US" sz="3600" b="1" dirty="0" smtClean="0"/>
              <a:t>Example:</a:t>
            </a:r>
            <a:endParaRPr lang="en-PH" sz="3600" b="1" dirty="0" smtClean="0"/>
          </a:p>
          <a:p>
            <a:pPr marL="0" indent="0">
              <a:buNone/>
            </a:pPr>
            <a:r>
              <a:rPr lang="en-US" i="1" dirty="0" smtClean="0"/>
              <a:t>The relationship between the orchids and the fruit trees. Orchids cling to and grow on the trunks of the trees. The trees are not harmed by the orchids but they don’t get any benefit either.</a:t>
            </a:r>
          </a:p>
        </p:txBody>
      </p:sp>
    </p:spTree>
    <p:extLst>
      <p:ext uri="{BB962C8B-B14F-4D97-AF65-F5344CB8AC3E}">
        <p14:creationId xmlns:p14="http://schemas.microsoft.com/office/powerpoint/2010/main" val="302543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Classification of Symbiosis</a:t>
            </a:r>
            <a:endParaRPr lang="en-PH" dirty="0"/>
          </a:p>
        </p:txBody>
      </p:sp>
      <p:sp>
        <p:nvSpPr>
          <p:cNvPr id="3" name="Content Placeholder 2"/>
          <p:cNvSpPr>
            <a:spLocks noGrp="1"/>
          </p:cNvSpPr>
          <p:nvPr>
            <p:ph idx="1"/>
          </p:nvPr>
        </p:nvSpPr>
        <p:spPr>
          <a:xfrm>
            <a:off x="838200" y="1825625"/>
            <a:ext cx="10515600" cy="4534078"/>
          </a:xfrm>
        </p:spPr>
        <p:txBody>
          <a:bodyPr/>
          <a:lstStyle/>
          <a:p>
            <a:pPr marL="0" indent="0">
              <a:buNone/>
            </a:pPr>
            <a:r>
              <a:rPr lang="en-US" sz="4000" b="1" dirty="0" smtClean="0"/>
              <a:t>Mutualism</a:t>
            </a:r>
          </a:p>
          <a:p>
            <a:pPr marL="0" indent="0">
              <a:buNone/>
            </a:pPr>
            <a:r>
              <a:rPr lang="en-US" dirty="0" smtClean="0"/>
              <a:t>It is characterized by two organisms living together and both benefiting from the relationship. In some cases, the mutual relationship becomes so important that neither can live without the other.</a:t>
            </a:r>
          </a:p>
          <a:p>
            <a:pPr marL="0" indent="0">
              <a:buNone/>
            </a:pPr>
            <a:endParaRPr lang="en-US" dirty="0"/>
          </a:p>
          <a:p>
            <a:pPr marL="0" indent="0">
              <a:buNone/>
            </a:pPr>
            <a:r>
              <a:rPr lang="en-US" sz="3600" b="1" dirty="0" smtClean="0"/>
              <a:t>Example:</a:t>
            </a:r>
          </a:p>
          <a:p>
            <a:pPr marL="0" indent="0">
              <a:buNone/>
            </a:pPr>
            <a:r>
              <a:rPr lang="en-US" i="1" dirty="0" smtClean="0"/>
              <a:t>The relationship between the bees and the flowers. The bees need the flowers for their food-the nectar. Flowers in turn, need bees for fertilization, because bees spread the flower’s seed.</a:t>
            </a:r>
            <a:endParaRPr lang="en-US" i="1" dirty="0"/>
          </a:p>
        </p:txBody>
      </p:sp>
    </p:spTree>
    <p:extLst>
      <p:ext uri="{BB962C8B-B14F-4D97-AF65-F5344CB8AC3E}">
        <p14:creationId xmlns:p14="http://schemas.microsoft.com/office/powerpoint/2010/main" val="2014979098"/>
      </p:ext>
    </p:extLst>
  </p:cSld>
  <p:clrMapOvr>
    <a:masterClrMapping/>
  </p:clrMapOvr>
  <p:timing>
    <p:tnLst>
      <p:par>
        <p:cTn id="1" dur="indefinite" restart="never" nodeType="tmRoot"/>
      </p:par>
    </p:tnLst>
  </p:timing>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TM10001104[[fn=Feathered]]</Template>
  <TotalTime>78</TotalTime>
  <Words>619</Words>
  <Application>Microsoft Office PowerPoint</Application>
  <PresentationFormat>Widescreen</PresentationFormat>
  <Paragraphs>69</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Calibri</vt:lpstr>
      <vt:lpstr>Century Schoolbook</vt:lpstr>
      <vt:lpstr>Corbel</vt:lpstr>
      <vt:lpstr>Feathered</vt:lpstr>
      <vt:lpstr>ECOSYSTEM</vt:lpstr>
      <vt:lpstr>Ecosystem</vt:lpstr>
      <vt:lpstr>COMPONENT OF ECOSYSTEM </vt:lpstr>
      <vt:lpstr>2 Kinds of Ecosystem</vt:lpstr>
      <vt:lpstr>2 Major Forms of Aquatic Environment</vt:lpstr>
      <vt:lpstr>PowerPoint Presentation</vt:lpstr>
      <vt:lpstr>4 Major Bodies of Freshwater</vt:lpstr>
      <vt:lpstr>Manmade Ecosystem</vt:lpstr>
      <vt:lpstr>Relationships Among Organisms  in an Ecosystem</vt:lpstr>
      <vt:lpstr>Classification of Symbiosis</vt:lpstr>
      <vt:lpstr>Classification of Symbiosis</vt:lpstr>
      <vt:lpstr>Classification of Symbiosis</vt:lpstr>
      <vt:lpstr>Classification of Symbiosis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ECOSYSTEM</dc:title>
  <dc:creator>Candy Faye</dc:creator>
  <cp:lastModifiedBy>DepED</cp:lastModifiedBy>
  <cp:revision>12</cp:revision>
  <dcterms:created xsi:type="dcterms:W3CDTF">2015-11-04T17:51:04Z</dcterms:created>
  <dcterms:modified xsi:type="dcterms:W3CDTF">2016-04-28T04:09:12Z</dcterms:modified>
</cp:coreProperties>
</file>