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8"/>
  </p:notesMasterIdLst>
  <p:sldIdLst>
    <p:sldId id="256" r:id="rId2"/>
    <p:sldId id="257" r:id="rId3"/>
    <p:sldId id="258" r:id="rId4"/>
    <p:sldId id="259" r:id="rId5"/>
    <p:sldId id="260" r:id="rId6"/>
    <p:sldId id="262" r:id="rId7"/>
    <p:sldId id="261" r:id="rId8"/>
    <p:sldId id="264" r:id="rId9"/>
    <p:sldId id="265" r:id="rId10"/>
    <p:sldId id="263"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A40C8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09" autoAdjust="0"/>
  </p:normalViewPr>
  <p:slideViewPr>
    <p:cSldViewPr>
      <p:cViewPr varScale="1">
        <p:scale>
          <a:sx n="70" d="100"/>
          <a:sy n="70" d="100"/>
        </p:scale>
        <p:origin x="-516"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CA7403-4228-471B-BB2C-9D62D930812E}" type="datetimeFigureOut">
              <a:rPr lang="en-US" smtClean="0"/>
              <a:pPr/>
              <a:t>11/14/2018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A3B543-9BD1-48D1-8A13-3FB609296B7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16" name="Slide Number Placeholder 15"/>
          <p:cNvSpPr>
            <a:spLocks noGrp="1"/>
          </p:cNvSpPr>
          <p:nvPr>
            <p:ph type="sldNum" sz="quarter" idx="11"/>
          </p:nvPr>
        </p:nvSpPr>
        <p:spPr/>
        <p:txBody>
          <a:bodyPr/>
          <a:lstStyle/>
          <a:p>
            <a:fld id="{0DC8CC73-03E0-47EE-AEBE-C8F425F0F132}"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slow">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844E6E7-0782-4DA1-B944-A82B20CA0B02}" type="datetimeFigureOut">
              <a:rPr lang="en-US" smtClean="0"/>
              <a:pPr/>
              <a:t>11/14/2018</a:t>
            </a:fld>
            <a:endParaRPr lang="en-US"/>
          </a:p>
        </p:txBody>
      </p:sp>
      <p:sp>
        <p:nvSpPr>
          <p:cNvPr id="15" name="Slide Number Placeholder 14"/>
          <p:cNvSpPr>
            <a:spLocks noGrp="1"/>
          </p:cNvSpPr>
          <p:nvPr>
            <p:ph type="sldNum" sz="quarter" idx="15"/>
          </p:nvPr>
        </p:nvSpPr>
        <p:spPr/>
        <p:txBody>
          <a:bodyPr/>
          <a:lstStyle>
            <a:lvl1pPr algn="ctr">
              <a:defRPr/>
            </a:lvl1pPr>
          </a:lstStyle>
          <a:p>
            <a:fld id="{0DC8CC73-03E0-47EE-AEBE-C8F425F0F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spd="slow">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8CC73-03E0-47EE-AEBE-C8F425F0F132}"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8CC73-03E0-47EE-AEBE-C8F425F0F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DC8CC73-03E0-47EE-AEBE-C8F425F0F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C8CC73-03E0-47EE-AEBE-C8F425F0F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spd="slow">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C8CC73-03E0-47EE-AEBE-C8F425F0F132}" type="slidenum">
              <a:rPr lang="en-US" smtClean="0"/>
              <a:pPr/>
              <a:t>‹#›</a:t>
            </a:fld>
            <a:endParaRPr lang="en-US"/>
          </a:p>
        </p:txBody>
      </p:sp>
    </p:spTree>
  </p:cSld>
  <p:clrMapOvr>
    <a:masterClrMapping/>
  </p:clrMapOvr>
  <p:transition spd="slow">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844E6E7-0782-4DA1-B944-A82B20CA0B02}" type="datetimeFigureOut">
              <a:rPr lang="en-US" smtClean="0"/>
              <a:pPr/>
              <a:t>11/14/2018</a:t>
            </a:fld>
            <a:endParaRPr lang="en-US"/>
          </a:p>
        </p:txBody>
      </p:sp>
      <p:sp>
        <p:nvSpPr>
          <p:cNvPr id="9" name="Slide Number Placeholder 8"/>
          <p:cNvSpPr>
            <a:spLocks noGrp="1"/>
          </p:cNvSpPr>
          <p:nvPr>
            <p:ph type="sldNum" sz="quarter" idx="15"/>
          </p:nvPr>
        </p:nvSpPr>
        <p:spPr/>
        <p:txBody>
          <a:bodyPr/>
          <a:lstStyle/>
          <a:p>
            <a:fld id="{0DC8CC73-03E0-47EE-AEBE-C8F425F0F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spd="slow">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9" name="Slide Number Placeholder 8"/>
          <p:cNvSpPr>
            <a:spLocks noGrp="1"/>
          </p:cNvSpPr>
          <p:nvPr>
            <p:ph type="sldNum" sz="quarter" idx="11"/>
          </p:nvPr>
        </p:nvSpPr>
        <p:spPr/>
        <p:txBody>
          <a:bodyPr/>
          <a:lstStyle/>
          <a:p>
            <a:fld id="{0DC8CC73-03E0-47EE-AEBE-C8F425F0F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slow">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8CC73-03E0-47EE-AEBE-C8F425F0F132}" type="slidenum">
              <a:rPr lang="en-US" smtClean="0"/>
              <a:pPr/>
              <a:t>‹#›</a:t>
            </a:fld>
            <a:endParaRPr lang="en-US"/>
          </a:p>
        </p:txBody>
      </p:sp>
    </p:spTree>
  </p:cSld>
  <p:clrMapOvr>
    <a:masterClrMapping/>
  </p:clrMapOvr>
  <p:transition spd="slow">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44E6E7-0782-4DA1-B944-A82B20CA0B02}"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8CC73-03E0-47EE-AEBE-C8F425F0F132}" type="slidenum">
              <a:rPr lang="en-US" smtClean="0"/>
              <a:pPr/>
              <a:t>‹#›</a:t>
            </a:fld>
            <a:endParaRPr lang="en-US"/>
          </a:p>
        </p:txBody>
      </p:sp>
    </p:spTree>
  </p:cSld>
  <p:clrMapOvr>
    <a:masterClrMapping/>
  </p:clrMapOvr>
  <p:transition spd="slow">
    <p:wheel spokes="3"/>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844E6E7-0782-4DA1-B944-A82B20CA0B02}" type="datetimeFigureOut">
              <a:rPr lang="en-US" smtClean="0"/>
              <a:pPr/>
              <a:t>11/14/2018</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DC8CC73-03E0-47EE-AEBE-C8F425F0F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spd="slow">
    <p:wheel spokes="3"/>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en.m.wikipedia.org/wiki/Mantle_(geology)" TargetMode="External"/><Relationship Id="rId2" Type="http://schemas.openxmlformats.org/officeDocument/2006/relationships/hyperlink" Target="https://en.m.wikipedia.org/wiki/Ductility" TargetMode="External"/><Relationship Id="rId1" Type="http://schemas.openxmlformats.org/officeDocument/2006/relationships/slideLayout" Target="../slideLayouts/slideLayout5.xml"/><Relationship Id="rId6" Type="http://schemas.openxmlformats.org/officeDocument/2006/relationships/hyperlink" Target="https://en.m.wikipedia.org/wiki/Lithosphere-Asthenosphere_boundary" TargetMode="External"/><Relationship Id="rId5" Type="http://schemas.openxmlformats.org/officeDocument/2006/relationships/hyperlink" Target="https://en.m.wikipedia.org/wiki/Lithosphere" TargetMode="External"/><Relationship Id="rId4" Type="http://schemas.openxmlformats.org/officeDocument/2006/relationships/hyperlink" Target="https://en.m.wikipedia.org/wiki/Earth"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eolsoc.org.uk/Plate-Tectonics/Glossary/M-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dirty="0" smtClean="0">
                <a:solidFill>
                  <a:schemeClr val="accent3">
                    <a:lumMod val="50000"/>
                  </a:schemeClr>
                </a:solidFill>
              </a:rPr>
              <a:t>PLATE MOVEMENT</a:t>
            </a:r>
            <a:endParaRPr lang="en-US" dirty="0">
              <a:solidFill>
                <a:schemeClr val="accent3">
                  <a:lumMod val="50000"/>
                </a:schemeClr>
              </a:solidFill>
            </a:endParaRPr>
          </a:p>
        </p:txBody>
      </p:sp>
      <p:pic>
        <p:nvPicPr>
          <p:cNvPr id="8" name="Content Placeholder 7" descr="plate move.png"/>
          <p:cNvPicPr>
            <a:picLocks noGrp="1" noChangeAspect="1"/>
          </p:cNvPicPr>
          <p:nvPr>
            <p:ph idx="1"/>
          </p:nvPr>
        </p:nvPicPr>
        <p:blipFill>
          <a:blip r:embed="rId2" cstate="print"/>
          <a:stretch>
            <a:fillRect/>
          </a:stretch>
        </p:blipFill>
        <p:spPr>
          <a:xfrm>
            <a:off x="457200" y="1600200"/>
            <a:ext cx="7799195" cy="4648201"/>
          </a:xfrm>
          <a:prstGeom prst="rect">
            <a:avLst/>
          </a:prstGeom>
          <a:ln>
            <a:noFill/>
          </a:ln>
          <a:effectLst>
            <a:outerShdw blurRad="50800" dist="38100" dir="5400000" algn="t" rotWithShape="0">
              <a:prstClr val="black">
                <a:alpha val="40000"/>
              </a:prstClr>
            </a:outerShdw>
            <a:softEdge rad="112500"/>
          </a:effectLst>
        </p:spPr>
      </p:pic>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85000" lnSpcReduction="20000"/>
          </a:bodyPr>
          <a:lstStyle/>
          <a:p>
            <a:pPr>
              <a:buNone/>
            </a:pPr>
            <a:r>
              <a:rPr lang="en-US" dirty="0" smtClean="0"/>
              <a:t> </a:t>
            </a:r>
          </a:p>
          <a:p>
            <a:pPr>
              <a:buNone/>
            </a:pPr>
            <a:endParaRPr lang="en-US" dirty="0" smtClean="0"/>
          </a:p>
          <a:p>
            <a:pPr>
              <a:buNone/>
            </a:pPr>
            <a:endParaRPr lang="en-US" dirty="0" smtClean="0"/>
          </a:p>
          <a:p>
            <a:pPr>
              <a:buNone/>
            </a:pPr>
            <a:r>
              <a:rPr lang="en-US" dirty="0" smtClean="0"/>
              <a:t>  </a:t>
            </a:r>
          </a:p>
          <a:p>
            <a:pPr>
              <a:buNone/>
            </a:pPr>
            <a:endParaRPr lang="en-US" sz="1600" dirty="0" smtClean="0"/>
          </a:p>
          <a:p>
            <a:r>
              <a:rPr lang="en-US" sz="1600" dirty="0" smtClean="0"/>
              <a:t>Plates are large pieces of the upper few hundred kilometers of Earth that move more or less as a single unit. It is easier to think of plates as rigid "rafts" floating on the mantle, but some plates also have some internal deformation. However, it is clear that the most active deformation of the plates occurs along their boundaries, where they interact with other plates</a:t>
            </a:r>
          </a:p>
          <a:p>
            <a:endParaRPr lang="en-US" sz="1600" dirty="0" smtClean="0"/>
          </a:p>
          <a:p>
            <a:r>
              <a:rPr lang="en-US" sz="1700" dirty="0" smtClean="0"/>
              <a:t>The precise thickness of a plate varies from place to place, but away from plate margins, plates are usually on the order of 100-200 km thick.</a:t>
            </a:r>
          </a:p>
          <a:p>
            <a:endParaRPr lang="en-US" sz="1700" dirty="0" smtClean="0"/>
          </a:p>
          <a:p>
            <a:r>
              <a:rPr lang="en-US" sz="1700" dirty="0" smtClean="0"/>
              <a:t>The precise lower boundary of a plate depends on the temperature of the mantle material. At about 1300°C typical mantle material begins to melt, and softens dramatically. We call that part of the mantle </a:t>
            </a:r>
            <a:r>
              <a:rPr lang="en-US" sz="1700" dirty="0" err="1" smtClean="0"/>
              <a:t>asthenosphere</a:t>
            </a:r>
            <a:r>
              <a:rPr lang="en-US" sz="1700" dirty="0" smtClean="0"/>
              <a:t>, to indicate that it is a weak zone, that "decouples" the plate from the overlying mantle (actually, there is undoubtedly some "drag" forces that act between the two, but the lithosphere can move independently of the deeper mantle</a:t>
            </a:r>
            <a:r>
              <a:rPr lang="en-US" sz="1500" dirty="0" smtClean="0"/>
              <a:t>.</a:t>
            </a:r>
          </a:p>
          <a:p>
            <a:endParaRPr lang="en-US" sz="1500" dirty="0" smtClean="0"/>
          </a:p>
          <a:p>
            <a:r>
              <a:rPr lang="en-US" sz="1800" dirty="0" smtClean="0"/>
              <a:t>The surface of the Earth is broken up into large </a:t>
            </a:r>
            <a:r>
              <a:rPr lang="en-US" sz="1800" b="1" dirty="0" smtClean="0"/>
              <a:t>plates</a:t>
            </a:r>
            <a:r>
              <a:rPr lang="en-US" sz="1800" dirty="0" smtClean="0"/>
              <a:t>. It’s easy to confuse these plates with the Earth’s crust – the thin outermost layer of the Earth. But there is more to the structure of the Earth than this simple image of a ‘cracked egg-shell’.</a:t>
            </a:r>
            <a:endParaRPr lang="en-US" sz="1800" dirty="0"/>
          </a:p>
        </p:txBody>
      </p:sp>
      <p:sp>
        <p:nvSpPr>
          <p:cNvPr id="4" name="Text Placeholder 3"/>
          <p:cNvSpPr>
            <a:spLocks noGrp="1"/>
          </p:cNvSpPr>
          <p:nvPr>
            <p:ph type="body" idx="2"/>
          </p:nvPr>
        </p:nvSpPr>
        <p:spPr/>
        <p:txBody>
          <a:bodyPr/>
          <a:lstStyle/>
          <a:p>
            <a:pPr>
              <a:buFont typeface="Arial" pitchFamily="34" charset="0"/>
              <a:buChar char="•"/>
            </a:pPr>
            <a:r>
              <a:rPr lang="en-US" dirty="0" smtClean="0"/>
              <a:t> A massive, irregularly shaped slab of solid rock, generally composed of both continental and oceanic </a:t>
            </a:r>
            <a:r>
              <a:rPr lang="en-US" dirty="0" err="1" smtClean="0"/>
              <a:t>listhosphere</a:t>
            </a:r>
            <a:endParaRPr lang="en-US" dirty="0"/>
          </a:p>
        </p:txBody>
      </p:sp>
      <p:sp>
        <p:nvSpPr>
          <p:cNvPr id="2" name="Title 1"/>
          <p:cNvSpPr>
            <a:spLocks noGrp="1"/>
          </p:cNvSpPr>
          <p:nvPr>
            <p:ph type="title"/>
          </p:nvPr>
        </p:nvSpPr>
        <p:spPr/>
        <p:txBody>
          <a:bodyPr anchor="ctr">
            <a:normAutofit/>
          </a:bodyPr>
          <a:lstStyle/>
          <a:p>
            <a:pPr algn="ctr"/>
            <a:r>
              <a:rPr lang="en-US" dirty="0" smtClean="0"/>
              <a:t>WHAT IS PLATE?</a:t>
            </a:r>
            <a:endParaRPr lang="en-US" dirty="0"/>
          </a:p>
        </p:txBody>
      </p:sp>
      <p:pic>
        <p:nvPicPr>
          <p:cNvPr id="5" name="Picture 4" descr="a_plate.gif"/>
          <p:cNvPicPr>
            <a:picLocks noChangeAspect="1"/>
          </p:cNvPicPr>
          <p:nvPr/>
        </p:nvPicPr>
        <p:blipFill>
          <a:blip r:embed="rId2" cstate="print"/>
          <a:stretch>
            <a:fillRect/>
          </a:stretch>
        </p:blipFill>
        <p:spPr>
          <a:xfrm>
            <a:off x="1828800" y="457200"/>
            <a:ext cx="3200400" cy="14478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066800"/>
            <a:ext cx="4040188" cy="762000"/>
          </a:xfrm>
        </p:spPr>
        <p:txBody>
          <a:bodyPr anchor="ctr"/>
          <a:lstStyle/>
          <a:p>
            <a:endParaRPr lang="en-US" sz="1400" b="0" cap="all" dirty="0" smtClean="0"/>
          </a:p>
          <a:p>
            <a:r>
              <a:rPr lang="en-US" sz="1800" cap="all" dirty="0" smtClean="0">
                <a:solidFill>
                  <a:schemeClr val="bg1">
                    <a:lumMod val="95000"/>
                    <a:lumOff val="5000"/>
                  </a:schemeClr>
                </a:solidFill>
              </a:rPr>
              <a:t>CHEMICAL COMPOSITION - 'CRUST' AND 'MANTLE</a:t>
            </a:r>
            <a:endParaRPr lang="en-US" sz="1800" dirty="0"/>
          </a:p>
        </p:txBody>
      </p:sp>
      <p:sp>
        <p:nvSpPr>
          <p:cNvPr id="6" name="Content Placeholder 5"/>
          <p:cNvSpPr>
            <a:spLocks noGrp="1"/>
          </p:cNvSpPr>
          <p:nvPr>
            <p:ph sz="half" idx="2"/>
          </p:nvPr>
        </p:nvSpPr>
        <p:spPr>
          <a:xfrm>
            <a:off x="457200" y="2286000"/>
            <a:ext cx="4038600" cy="3913632"/>
          </a:xfrm>
        </p:spPr>
        <p:txBody>
          <a:bodyPr>
            <a:normAutofit fontScale="25000" lnSpcReduction="20000"/>
          </a:bodyPr>
          <a:lstStyle/>
          <a:p>
            <a:r>
              <a:rPr lang="en-US" sz="4000" cap="all" dirty="0" smtClean="0">
                <a:solidFill>
                  <a:srgbClr val="FFFF00"/>
                </a:solidFill>
              </a:rPr>
              <a:t>crust  </a:t>
            </a:r>
            <a:r>
              <a:rPr lang="en-US" sz="4000" cap="all" dirty="0" smtClean="0"/>
              <a:t>- </a:t>
            </a:r>
            <a:r>
              <a:rPr lang="en-US" sz="4000" dirty="0" smtClean="0">
                <a:solidFill>
                  <a:schemeClr val="bg1"/>
                </a:solidFill>
              </a:rPr>
              <a:t>The crust is a thin but important zone where dry, hot rock from the deep Earth reacts with the water and oxygen of the surface, making new kinds of minerals and rocks. It's also where plate-tectonic activity mixes and scrambles these new rocks and injects them with chemically active fluids. Finally, the crust is the home of life, which exerts strong effects on rock chemistry and has its own systems of mineral recycling. All of the interesting and valuable variety in geology, from metal ores to thick beds of clay and stone, finds its home in the crust and nowhere else.</a:t>
            </a:r>
          </a:p>
          <a:p>
            <a:r>
              <a:rPr lang="en-US" sz="4000" dirty="0" smtClean="0">
                <a:solidFill>
                  <a:schemeClr val="bg1"/>
                </a:solidFill>
              </a:rPr>
              <a:t>It should be noted that the Earth isn't the only planetary body with a crust. Venus, Mercury, Mars and the Earth's Moon have one as well (CONTENENTAL AND OCEANIC</a:t>
            </a:r>
            <a:r>
              <a:rPr lang="en-US" sz="4000" dirty="0" smtClean="0"/>
              <a:t>)</a:t>
            </a:r>
          </a:p>
          <a:p>
            <a:r>
              <a:rPr lang="en-US" sz="4000" dirty="0" smtClean="0">
                <a:solidFill>
                  <a:srgbClr val="FFFF00"/>
                </a:solidFill>
              </a:rPr>
              <a:t>MANTLE</a:t>
            </a:r>
            <a:r>
              <a:rPr lang="en-US" sz="4000" dirty="0" smtClean="0"/>
              <a:t> </a:t>
            </a:r>
            <a:r>
              <a:rPr lang="en-US" sz="4000" dirty="0" smtClean="0">
                <a:solidFill>
                  <a:schemeClr val="bg1"/>
                </a:solidFill>
              </a:rPr>
              <a:t>The Earth is dynamic thanks to its internal heat, which comes from deep within the mantle from the breakdown of radioactive isotopes. This causes </a:t>
            </a:r>
            <a:r>
              <a:rPr lang="en-US" sz="4000" b="1" dirty="0" smtClean="0">
                <a:solidFill>
                  <a:schemeClr val="bg1"/>
                </a:solidFill>
              </a:rPr>
              <a:t>convection</a:t>
            </a:r>
            <a:r>
              <a:rPr lang="en-US" sz="4000" dirty="0" smtClean="0">
                <a:solidFill>
                  <a:schemeClr val="bg1"/>
                </a:solidFill>
              </a:rPr>
              <a:t> in the mantle – hot rocks rise and cold rocks descend. This very slow motion in the solid state transfers stresses to the lithosphere, just as convection in a boiling pan of thick soup will cause the skin to buckle where the convection cells meet.</a:t>
            </a:r>
            <a:r>
              <a:rPr lang="en-US" sz="9600" dirty="0" smtClean="0">
                <a:solidFill>
                  <a:schemeClr val="bg1"/>
                </a:solidFill>
              </a:rPr>
              <a:t> </a:t>
            </a:r>
            <a:r>
              <a:rPr lang="en-US" sz="4800" dirty="0" smtClean="0">
                <a:solidFill>
                  <a:schemeClr val="bg1"/>
                </a:solidFill>
              </a:rPr>
              <a:t>The mantle is the mostly-solid bulk of Earth’s interior. The mantle lies between Earth’s dense, super-heated core and its thin outer layer, the crust. The mantle is about 2,900 kilometers (1,802 miles) thick, and makes up a whopping 84% of Earth’s total volume.</a:t>
            </a:r>
            <a:endParaRPr lang="en-US" sz="8000" cap="all" dirty="0" smtClean="0">
              <a:solidFill>
                <a:schemeClr val="bg1"/>
              </a:solidFill>
            </a:endParaRPr>
          </a:p>
          <a:p>
            <a:pPr>
              <a:buNone/>
            </a:pPr>
            <a:endParaRPr lang="en-US" sz="8000" cap="all" dirty="0" smtClean="0"/>
          </a:p>
          <a:p>
            <a:pPr>
              <a:buNone/>
            </a:pPr>
            <a:endParaRPr lang="en-US" sz="2400" cap="all" dirty="0" smtClean="0"/>
          </a:p>
          <a:p>
            <a:pPr>
              <a:buNone/>
            </a:pPr>
            <a:r>
              <a:rPr lang="en-US" sz="2400" cap="all" dirty="0" smtClean="0"/>
              <a:t>'</a:t>
            </a:r>
          </a:p>
          <a:p>
            <a:endParaRPr lang="en-US" sz="2300" dirty="0" smtClean="0"/>
          </a:p>
          <a:p>
            <a:endParaRPr lang="en-US" sz="2300" dirty="0" smtClean="0"/>
          </a:p>
        </p:txBody>
      </p:sp>
      <p:sp>
        <p:nvSpPr>
          <p:cNvPr id="14" name="Content Placeholder 13"/>
          <p:cNvSpPr>
            <a:spLocks noGrp="1"/>
          </p:cNvSpPr>
          <p:nvPr>
            <p:ph sz="quarter" idx="4"/>
          </p:nvPr>
        </p:nvSpPr>
        <p:spPr/>
        <p:txBody>
          <a:bodyPr anchor="t">
            <a:normAutofit/>
          </a:bodyPr>
          <a:lstStyle/>
          <a:p>
            <a:pPr>
              <a:buNone/>
            </a:pPr>
            <a:r>
              <a:rPr lang="en-US" sz="1200" cap="all" dirty="0" smtClean="0">
                <a:solidFill>
                  <a:srgbClr val="FFFF00"/>
                </a:solidFill>
              </a:rPr>
              <a:t>lithosphere</a:t>
            </a:r>
            <a:r>
              <a:rPr lang="en-US" sz="1200" cap="all" dirty="0" smtClean="0"/>
              <a:t>  -</a:t>
            </a:r>
            <a:r>
              <a:rPr lang="en-US" sz="1400" cap="all" dirty="0" smtClean="0"/>
              <a:t> </a:t>
            </a:r>
            <a:r>
              <a:rPr lang="en-US" sz="1200" dirty="0" smtClean="0">
                <a:solidFill>
                  <a:schemeClr val="bg1"/>
                </a:solidFill>
              </a:rPr>
              <a:t>The </a:t>
            </a:r>
            <a:r>
              <a:rPr lang="en-US" sz="1200" b="1" dirty="0" smtClean="0">
                <a:solidFill>
                  <a:schemeClr val="bg1"/>
                </a:solidFill>
              </a:rPr>
              <a:t>lithosphere</a:t>
            </a:r>
            <a:r>
              <a:rPr lang="en-US" sz="1200" dirty="0" smtClean="0">
                <a:solidFill>
                  <a:schemeClr val="bg1"/>
                </a:solidFill>
              </a:rPr>
              <a:t> is the solid outer section of Earth, which includes Earth's crust (the "skin" of rock on the outer layer of planet Earth), as well as the underlying cool, dense, and rigid upper part of the upper mantle. The </a:t>
            </a:r>
            <a:r>
              <a:rPr lang="en-US" sz="1200" b="1" dirty="0" smtClean="0">
                <a:solidFill>
                  <a:schemeClr val="bg1"/>
                </a:solidFill>
              </a:rPr>
              <a:t>lithosphere</a:t>
            </a:r>
            <a:r>
              <a:rPr lang="en-US" sz="1200" dirty="0" smtClean="0">
                <a:solidFill>
                  <a:schemeClr val="bg1"/>
                </a:solidFill>
              </a:rPr>
              <a:t> extends from the surface of Earth to a depth of about 44–62 mi (70–100 km).  It is bounded by the atmosphere above and the </a:t>
            </a:r>
            <a:r>
              <a:rPr lang="en-US" sz="1200" dirty="0" err="1" smtClean="0">
                <a:solidFill>
                  <a:schemeClr val="bg1"/>
                </a:solidFill>
              </a:rPr>
              <a:t>asthenosphere</a:t>
            </a:r>
            <a:r>
              <a:rPr lang="en-US" sz="1200" dirty="0" smtClean="0">
                <a:solidFill>
                  <a:schemeClr val="bg1"/>
                </a:solidFill>
              </a:rPr>
              <a:t> (another part of the upper mantle</a:t>
            </a:r>
            <a:r>
              <a:rPr lang="en-US" sz="1200" dirty="0" smtClean="0"/>
              <a:t>)</a:t>
            </a:r>
          </a:p>
          <a:p>
            <a:pPr>
              <a:buNone/>
            </a:pPr>
            <a:endParaRPr lang="en-US" sz="1200" dirty="0" smtClean="0"/>
          </a:p>
          <a:p>
            <a:pPr>
              <a:buNone/>
            </a:pPr>
            <a:r>
              <a:rPr lang="en-US" sz="1200" dirty="0" smtClean="0">
                <a:solidFill>
                  <a:srgbClr val="FFFF00"/>
                </a:solidFill>
              </a:rPr>
              <a:t>ASTHENOSPHERE -</a:t>
            </a:r>
            <a:r>
              <a:rPr lang="en-US" sz="1200" dirty="0" smtClean="0"/>
              <a:t> </a:t>
            </a:r>
            <a:r>
              <a:rPr lang="en-US" sz="1200" dirty="0" smtClean="0">
                <a:solidFill>
                  <a:schemeClr val="bg1"/>
                </a:solidFill>
              </a:rPr>
              <a:t>The  </a:t>
            </a:r>
            <a:r>
              <a:rPr lang="en-US" sz="1200" b="1" dirty="0" err="1" smtClean="0">
                <a:solidFill>
                  <a:schemeClr val="bg1"/>
                </a:solidFill>
              </a:rPr>
              <a:t>asthenosphere</a:t>
            </a:r>
            <a:r>
              <a:rPr lang="en-US" sz="1200" dirty="0" smtClean="0">
                <a:solidFill>
                  <a:schemeClr val="bg1"/>
                </a:solidFill>
              </a:rPr>
              <a:t>  is the highly viscous, mechanically weak and </a:t>
            </a:r>
            <a:r>
              <a:rPr lang="en-US" sz="1200" dirty="0" err="1" smtClean="0">
                <a:solidFill>
                  <a:schemeClr val="bg1"/>
                </a:solidFill>
                <a:hlinkClick r:id="rId2"/>
              </a:rPr>
              <a:t>ductilely</a:t>
            </a:r>
            <a:r>
              <a:rPr lang="en-US" sz="1200" dirty="0" err="1" smtClean="0">
                <a:solidFill>
                  <a:schemeClr val="bg1"/>
                </a:solidFill>
              </a:rPr>
              <a:t>deforming</a:t>
            </a:r>
            <a:r>
              <a:rPr lang="en-US" sz="1200" dirty="0" smtClean="0">
                <a:solidFill>
                  <a:schemeClr val="bg1"/>
                </a:solidFill>
              </a:rPr>
              <a:t> region of the upper </a:t>
            </a:r>
            <a:r>
              <a:rPr lang="en-US" sz="1200" dirty="0" smtClean="0">
                <a:solidFill>
                  <a:schemeClr val="bg1"/>
                </a:solidFill>
                <a:hlinkClick r:id="rId3"/>
              </a:rPr>
              <a:t>mantle</a:t>
            </a:r>
            <a:r>
              <a:rPr lang="en-US" sz="1200" dirty="0" smtClean="0">
                <a:solidFill>
                  <a:schemeClr val="bg1"/>
                </a:solidFill>
              </a:rPr>
              <a:t> of the </a:t>
            </a:r>
            <a:r>
              <a:rPr lang="en-US" sz="1200" dirty="0" smtClean="0">
                <a:solidFill>
                  <a:schemeClr val="bg1"/>
                </a:solidFill>
                <a:hlinkClick r:id="rId4"/>
              </a:rPr>
              <a:t>Earth</a:t>
            </a:r>
            <a:r>
              <a:rPr lang="en-US" sz="1200" dirty="0" smtClean="0">
                <a:solidFill>
                  <a:schemeClr val="bg1"/>
                </a:solidFill>
              </a:rPr>
              <a:t>. It lies below the </a:t>
            </a:r>
            <a:r>
              <a:rPr lang="en-US" sz="1200" dirty="0" smtClean="0">
                <a:solidFill>
                  <a:schemeClr val="bg1"/>
                </a:solidFill>
                <a:hlinkClick r:id="rId5"/>
              </a:rPr>
              <a:t>lithosphere</a:t>
            </a:r>
            <a:r>
              <a:rPr lang="en-US" sz="1200" dirty="0" smtClean="0">
                <a:solidFill>
                  <a:schemeClr val="bg1"/>
                </a:solidFill>
              </a:rPr>
              <a:t>, at depths between approximately 80 and 200 km (50 and 120 miles) below the surface. </a:t>
            </a:r>
            <a:r>
              <a:rPr lang="en-US" sz="1200" dirty="0" err="1" smtClean="0">
                <a:solidFill>
                  <a:schemeClr val="bg1"/>
                </a:solidFill>
              </a:rPr>
              <a:t>The</a:t>
            </a:r>
            <a:r>
              <a:rPr lang="en-US" sz="1200" dirty="0" err="1" smtClean="0">
                <a:solidFill>
                  <a:schemeClr val="bg1"/>
                </a:solidFill>
                <a:hlinkClick r:id="rId6"/>
              </a:rPr>
              <a:t>Lithosphere-Asthenosphere</a:t>
            </a:r>
            <a:r>
              <a:rPr lang="en-US" sz="1200" dirty="0" smtClean="0">
                <a:solidFill>
                  <a:schemeClr val="bg1"/>
                </a:solidFill>
                <a:hlinkClick r:id="rId6"/>
              </a:rPr>
              <a:t> boundary</a:t>
            </a:r>
            <a:r>
              <a:rPr lang="en-US" sz="1200" dirty="0" smtClean="0">
                <a:solidFill>
                  <a:schemeClr val="bg1"/>
                </a:solidFill>
              </a:rPr>
              <a:t> is usually referred to as LAB. The </a:t>
            </a:r>
            <a:r>
              <a:rPr lang="en-US" sz="1200" dirty="0" err="1" smtClean="0">
                <a:solidFill>
                  <a:schemeClr val="bg1"/>
                </a:solidFill>
              </a:rPr>
              <a:t>asthenosphere</a:t>
            </a:r>
            <a:r>
              <a:rPr lang="en-US" sz="1200" dirty="0" smtClean="0">
                <a:solidFill>
                  <a:schemeClr val="bg1"/>
                </a:solidFill>
              </a:rPr>
              <a:t> is almost solid, although some of its regions could be molten.</a:t>
            </a:r>
            <a:endParaRPr lang="en-US" sz="1200" dirty="0">
              <a:solidFill>
                <a:schemeClr val="bg1"/>
              </a:solidFill>
            </a:endParaRPr>
          </a:p>
        </p:txBody>
      </p:sp>
      <p:sp>
        <p:nvSpPr>
          <p:cNvPr id="4" name="Title 3"/>
          <p:cNvSpPr>
            <a:spLocks noGrp="1"/>
          </p:cNvSpPr>
          <p:nvPr>
            <p:ph type="title"/>
          </p:nvPr>
        </p:nvSpPr>
        <p:spPr/>
        <p:txBody>
          <a:bodyPr anchor="ctr">
            <a:normAutofit fontScale="90000"/>
          </a:bodyPr>
          <a:lstStyle/>
          <a:p>
            <a:r>
              <a:rPr lang="en-US" sz="3600" dirty="0" smtClean="0">
                <a:solidFill>
                  <a:srgbClr val="FFFF00"/>
                </a:solidFill>
              </a:rPr>
              <a:t>The earth’s layer’s can be defined in two different ways.</a:t>
            </a:r>
            <a:endParaRPr lang="en-US" sz="3600" dirty="0">
              <a:solidFill>
                <a:srgbClr val="FFFF00"/>
              </a:solidFill>
            </a:endParaRPr>
          </a:p>
        </p:txBody>
      </p:sp>
      <p:sp>
        <p:nvSpPr>
          <p:cNvPr id="15" name="Text Placeholder 14"/>
          <p:cNvSpPr>
            <a:spLocks noGrp="1"/>
          </p:cNvSpPr>
          <p:nvPr>
            <p:ph type="body" idx="3"/>
          </p:nvPr>
        </p:nvSpPr>
        <p:spPr>
          <a:xfrm>
            <a:off x="4724400" y="1143000"/>
            <a:ext cx="4040188" cy="762000"/>
          </a:xfrm>
        </p:spPr>
        <p:txBody>
          <a:bodyPr anchor="ctr"/>
          <a:lstStyle/>
          <a:p>
            <a:r>
              <a:rPr lang="en-US" sz="1400" cap="all" dirty="0" smtClean="0">
                <a:solidFill>
                  <a:schemeClr val="bg1">
                    <a:lumMod val="95000"/>
                    <a:lumOff val="5000"/>
                  </a:schemeClr>
                </a:solidFill>
              </a:rPr>
              <a:t>MECHANICAL PROPERTIES</a:t>
            </a:r>
          </a:p>
          <a:p>
            <a:r>
              <a:rPr lang="en-US" sz="1400" cap="all" dirty="0" smtClean="0">
                <a:solidFill>
                  <a:schemeClr val="bg1">
                    <a:lumMod val="95000"/>
                    <a:lumOff val="5000"/>
                  </a:schemeClr>
                </a:solidFill>
              </a:rPr>
              <a:t>-'LITHOSPHERE' AND 'ASTHENOSPHERE</a:t>
            </a:r>
            <a:endParaRPr lang="en-US" sz="1400" dirty="0"/>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a:bodyPr>
          <a:lstStyle/>
          <a:p>
            <a:r>
              <a:rPr lang="en-US" sz="1200" dirty="0" smtClean="0"/>
              <a:t>The surface of the Earth is the top of the 'crust' - whether one is under the sea or on land! By and large, the portions of the crust that poke above the sea to form land consist of </a:t>
            </a:r>
            <a:r>
              <a:rPr lang="en-US" sz="1200" b="1" dirty="0" smtClean="0"/>
              <a:t>'continental crust'</a:t>
            </a:r>
            <a:r>
              <a:rPr lang="en-US" sz="1200" dirty="0" smtClean="0"/>
              <a:t>. If you were to drill into this, you would find rock with an overall composition similar to granite - a rock rich in the minerals </a:t>
            </a:r>
            <a:r>
              <a:rPr lang="en-US" sz="1200" b="1" dirty="0" smtClean="0"/>
              <a:t>feldspar</a:t>
            </a:r>
            <a:r>
              <a:rPr lang="en-US" sz="1200" dirty="0" smtClean="0"/>
              <a:t> and </a:t>
            </a:r>
            <a:r>
              <a:rPr lang="en-US" sz="1200" b="1" dirty="0" smtClean="0"/>
              <a:t>quartz</a:t>
            </a:r>
            <a:r>
              <a:rPr lang="en-US" sz="1200" dirty="0" smtClean="0"/>
              <a:t> (</a:t>
            </a:r>
            <a:r>
              <a:rPr lang="en-US" sz="1200" dirty="0" err="1" smtClean="0"/>
              <a:t>aluminium</a:t>
            </a:r>
            <a:r>
              <a:rPr lang="en-US" sz="1200" dirty="0" smtClean="0"/>
              <a:t> and silicon).</a:t>
            </a:r>
          </a:p>
          <a:p>
            <a:r>
              <a:rPr lang="en-US" sz="1200" dirty="0" smtClean="0"/>
              <a:t>Continental crust is thick - but after about 35 km of drilling, you would finally come to a different layer with a different chemical composition at a boundary called the </a:t>
            </a:r>
            <a:r>
              <a:rPr lang="en-US" sz="1200" dirty="0" err="1" smtClean="0"/>
              <a:t>Mohorovicic</a:t>
            </a:r>
            <a:r>
              <a:rPr lang="en-US" sz="1200" dirty="0" smtClean="0"/>
              <a:t> Discontinuity or </a:t>
            </a:r>
            <a:r>
              <a:rPr lang="en-US" sz="1200" b="1" dirty="0" err="1" smtClean="0"/>
              <a:t>Moho</a:t>
            </a:r>
            <a:r>
              <a:rPr lang="en-US" sz="1200" b="1" dirty="0" smtClean="0"/>
              <a:t> </a:t>
            </a:r>
            <a:r>
              <a:rPr lang="en-US" sz="1200" dirty="0" smtClean="0"/>
              <a:t>(named for the Croatian seismologist who discovered it). Below this boundary the rock changes to one rich in iron and magnesium, and the main rock type is called </a:t>
            </a:r>
            <a:r>
              <a:rPr lang="en-US" sz="1200" dirty="0" err="1" smtClean="0"/>
              <a:t>peridotite</a:t>
            </a:r>
            <a:r>
              <a:rPr lang="en-US" sz="1200" dirty="0" smtClean="0"/>
              <a:t>. This rock is characteristic of the upper parts of the Earth's </a:t>
            </a:r>
            <a:r>
              <a:rPr lang="en-US" sz="1200" b="1" dirty="0" smtClean="0"/>
              <a:t>mantle</a:t>
            </a:r>
            <a:r>
              <a:rPr lang="en-US" sz="1200" dirty="0" smtClean="0"/>
              <a:t>.</a:t>
            </a:r>
          </a:p>
          <a:p>
            <a:r>
              <a:rPr lang="en-US" sz="1200" dirty="0" smtClean="0"/>
              <a:t>If you were to take a drillship and drill through the crust of the ocean floor, however, you would encounter a very different type of rock. </a:t>
            </a:r>
            <a:r>
              <a:rPr lang="en-US" sz="1200" b="1" dirty="0" smtClean="0"/>
              <a:t>Oceanic crust</a:t>
            </a:r>
            <a:r>
              <a:rPr lang="en-US" sz="1200" dirty="0" smtClean="0"/>
              <a:t> is made of a rock called </a:t>
            </a:r>
            <a:r>
              <a:rPr lang="en-US" sz="1200" b="1" dirty="0" smtClean="0"/>
              <a:t>basalt</a:t>
            </a:r>
            <a:r>
              <a:rPr lang="en-US" sz="1200" dirty="0" smtClean="0"/>
              <a:t>, which is darker and more dense than continental crust. You would only have to drill for about 7 km before crossing the </a:t>
            </a:r>
            <a:r>
              <a:rPr lang="en-US" sz="1200" dirty="0" err="1" smtClean="0"/>
              <a:t>Moho</a:t>
            </a:r>
            <a:r>
              <a:rPr lang="en-US" sz="1200" dirty="0" smtClean="0"/>
              <a:t> and entering the upper mantle.</a:t>
            </a:r>
          </a:p>
          <a:p>
            <a:r>
              <a:rPr lang="en-US" sz="1200" dirty="0" smtClean="0"/>
              <a:t>Below the </a:t>
            </a:r>
            <a:r>
              <a:rPr lang="en-US" sz="1200" dirty="0" err="1" smtClean="0"/>
              <a:t>Moho</a:t>
            </a:r>
            <a:r>
              <a:rPr lang="en-US" sz="1200" dirty="0" smtClean="0"/>
              <a:t>, the mantle extends to the surface of the Earth's</a:t>
            </a:r>
            <a:endParaRPr lang="en-US" sz="1200" dirty="0"/>
          </a:p>
        </p:txBody>
      </p:sp>
      <p:sp>
        <p:nvSpPr>
          <p:cNvPr id="9" name="Title 8"/>
          <p:cNvSpPr>
            <a:spLocks noGrp="1"/>
          </p:cNvSpPr>
          <p:nvPr>
            <p:ph type="title"/>
          </p:nvPr>
        </p:nvSpPr>
        <p:spPr/>
        <p:txBody>
          <a:bodyPr anchor="ctr">
            <a:normAutofit fontScale="90000"/>
          </a:bodyPr>
          <a:lstStyle/>
          <a:p>
            <a:r>
              <a:rPr lang="en-US" sz="2400" cap="all" dirty="0" smtClean="0"/>
              <a:t/>
            </a:r>
            <a:br>
              <a:rPr lang="en-US" sz="2400" cap="all" dirty="0" smtClean="0"/>
            </a:br>
            <a:r>
              <a:rPr lang="en-US" sz="2400" cap="all" dirty="0" smtClean="0"/>
              <a:t/>
            </a:r>
            <a:br>
              <a:rPr lang="en-US" sz="2400" cap="all" dirty="0" smtClean="0"/>
            </a:br>
            <a:r>
              <a:rPr lang="en-US" sz="3600" cap="all" dirty="0" smtClean="0">
                <a:solidFill>
                  <a:schemeClr val="accent3">
                    <a:lumMod val="75000"/>
                  </a:schemeClr>
                </a:solidFill>
              </a:rPr>
              <a:t>CHEMICAL COMPOSITION</a:t>
            </a:r>
            <a:br>
              <a:rPr lang="en-US" sz="3600" cap="all" dirty="0" smtClean="0">
                <a:solidFill>
                  <a:schemeClr val="accent3">
                    <a:lumMod val="75000"/>
                  </a:schemeClr>
                </a:solidFill>
              </a:rPr>
            </a:br>
            <a:r>
              <a:rPr lang="en-US" sz="3600" cap="all" dirty="0" smtClean="0">
                <a:solidFill>
                  <a:schemeClr val="accent3">
                    <a:lumMod val="75000"/>
                  </a:schemeClr>
                </a:solidFill>
              </a:rPr>
              <a:t> - 'CRUST' AND 'MANTLE'</a:t>
            </a:r>
            <a:r>
              <a:rPr lang="en-US" cap="all" dirty="0" smtClean="0"/>
              <a:t/>
            </a:r>
            <a:br>
              <a:rPr lang="en-US" cap="all" dirty="0" smtClean="0"/>
            </a:br>
            <a:endParaRPr lang="en-US" dirty="0"/>
          </a:p>
        </p:txBody>
      </p:sp>
      <p:pic>
        <p:nvPicPr>
          <p:cNvPr id="10" name="Picture 9" descr="chemical layering.png"/>
          <p:cNvPicPr>
            <a:picLocks noChangeAspect="1"/>
          </p:cNvPicPr>
          <p:nvPr/>
        </p:nvPicPr>
        <p:blipFill>
          <a:blip r:embed="rId2" cstate="print"/>
          <a:stretch>
            <a:fillRect/>
          </a:stretch>
        </p:blipFill>
        <p:spPr>
          <a:xfrm>
            <a:off x="1752600" y="4038600"/>
            <a:ext cx="5943600" cy="2590800"/>
          </a:xfrm>
          <a:prstGeom prst="rect">
            <a:avLst/>
          </a:prstGeom>
          <a:ln>
            <a:noFill/>
          </a:ln>
          <a:effectLst>
            <a:softEdge rad="112500"/>
          </a:effectLst>
        </p:spPr>
      </p:pic>
    </p:spTree>
  </p:cSld>
  <p:clrMapOvr>
    <a:masterClrMapping/>
  </p:clrMapOvr>
  <p:transition spd="slow">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685800"/>
            <a:ext cx="8458200" cy="6019800"/>
          </a:xfrm>
        </p:spPr>
        <p:txBody>
          <a:bodyPr numCol="2">
            <a:noAutofit/>
          </a:bodyPr>
          <a:lstStyle/>
          <a:p>
            <a:endParaRPr lang="en-US" sz="1300" dirty="0" smtClean="0">
              <a:solidFill>
                <a:schemeClr val="bg1"/>
              </a:solidFill>
            </a:endParaRPr>
          </a:p>
          <a:p>
            <a:r>
              <a:rPr lang="en-US" sz="1300" dirty="0" smtClean="0">
                <a:solidFill>
                  <a:schemeClr val="bg1"/>
                </a:solidFill>
              </a:rPr>
              <a:t>We may think we know what we mean by the Earth's 'tectonic plates', but there is more to a tectonic plate than just 'crust'. A clue to this may be found in the other name for 'tectonic plate', which is '</a:t>
            </a:r>
            <a:r>
              <a:rPr lang="en-US" sz="1300" b="1" dirty="0" err="1" smtClean="0">
                <a:solidFill>
                  <a:schemeClr val="bg1"/>
                </a:solidFill>
              </a:rPr>
              <a:t>lithospheric</a:t>
            </a:r>
            <a:r>
              <a:rPr lang="en-US" sz="1300" b="1" dirty="0" smtClean="0">
                <a:solidFill>
                  <a:schemeClr val="bg1"/>
                </a:solidFill>
              </a:rPr>
              <a:t> plate</a:t>
            </a:r>
            <a:r>
              <a:rPr lang="en-US" sz="1300" dirty="0" smtClean="0">
                <a:solidFill>
                  <a:schemeClr val="bg1"/>
                </a:solidFill>
              </a:rPr>
              <a:t>'.</a:t>
            </a:r>
          </a:p>
          <a:p>
            <a:r>
              <a:rPr lang="en-US" sz="1300" dirty="0" smtClean="0">
                <a:solidFill>
                  <a:schemeClr val="bg1"/>
                </a:solidFill>
              </a:rPr>
              <a:t>It is not just the chemistry of rocks that may change with depth - their mechanical properties also change, according to pressure and temperature. Both factors affect rock's mechanical strength, whatever its chemical composition  </a:t>
            </a:r>
            <a:br>
              <a:rPr lang="en-US" sz="1300" dirty="0" smtClean="0">
                <a:solidFill>
                  <a:schemeClr val="bg1"/>
                </a:solidFill>
              </a:rPr>
            </a:br>
            <a:r>
              <a:rPr lang="en-US" sz="1300" dirty="0" smtClean="0">
                <a:solidFill>
                  <a:schemeClr val="bg1"/>
                </a:solidFill>
              </a:rPr>
              <a:t>As temperatures rise with depth, rocks reach temperatures that would cause them to melt if they were at the surface. The rocks remain solid at depth    despite their temperature because of the extreme pressures acting upon them. However, they do become plastic. Subjected to immense forces, and with vast amounts of time, such rocks will </a:t>
            </a:r>
            <a:r>
              <a:rPr lang="en-US" sz="1300" b="1" dirty="0" smtClean="0">
                <a:solidFill>
                  <a:schemeClr val="bg1"/>
                </a:solidFill>
              </a:rPr>
              <a:t>flow</a:t>
            </a:r>
            <a:r>
              <a:rPr lang="en-US" sz="1300" dirty="0" smtClean="0">
                <a:solidFill>
                  <a:schemeClr val="bg1"/>
                </a:solidFill>
              </a:rPr>
              <a:t>. </a:t>
            </a:r>
            <a:br>
              <a:rPr lang="en-US" sz="1300" dirty="0" smtClean="0">
                <a:solidFill>
                  <a:schemeClr val="bg1"/>
                </a:solidFill>
              </a:rPr>
            </a:br>
            <a:r>
              <a:rPr lang="en-US" sz="1300" dirty="0" smtClean="0">
                <a:solidFill>
                  <a:schemeClr val="bg1"/>
                </a:solidFill>
              </a:rPr>
              <a:t>Some substances display this property of solid creep even at the surface. Think, for example, of chocolate, which in a warm room may flow and deform without melting. Substances like </a:t>
            </a:r>
            <a:r>
              <a:rPr lang="en-US" sz="1300" dirty="0" err="1" smtClean="0">
                <a:solidFill>
                  <a:schemeClr val="bg1"/>
                </a:solidFill>
              </a:rPr>
              <a:t>plasticine</a:t>
            </a:r>
            <a:r>
              <a:rPr lang="en-US" sz="1300" dirty="0" smtClean="0">
                <a:solidFill>
                  <a:schemeClr val="bg1"/>
                </a:solidFill>
              </a:rPr>
              <a:t> (potty putty) will also flow under gravity, especially when warm. Pitch, used for roads, can be brittle when struck with a hammer, but still flow very slowly, just as ice does when a glacier moves downhill. </a:t>
            </a:r>
            <a:br>
              <a:rPr lang="en-US" sz="1300" dirty="0" smtClean="0">
                <a:solidFill>
                  <a:schemeClr val="bg1"/>
                </a:solidFill>
              </a:rPr>
            </a:br>
            <a:r>
              <a:rPr lang="en-US" sz="1300" dirty="0" smtClean="0">
                <a:solidFill>
                  <a:schemeClr val="bg1"/>
                </a:solidFill>
              </a:rPr>
              <a:t>The temperature gradient of the Earth means that, at a certain depth in the upper mantle, </a:t>
            </a:r>
            <a:r>
              <a:rPr lang="en-US" sz="1300" b="1" dirty="0" err="1" smtClean="0">
                <a:solidFill>
                  <a:schemeClr val="bg1"/>
                </a:solidFill>
                <a:hlinkClick r:id="rId2"/>
              </a:rPr>
              <a:t>peridotite</a:t>
            </a:r>
            <a:r>
              <a:rPr lang="en-US" sz="1300" dirty="0" smtClean="0">
                <a:solidFill>
                  <a:schemeClr val="bg1"/>
                </a:solidFill>
              </a:rPr>
              <a:t> will behave like this too. This occurs when </a:t>
            </a:r>
            <a:r>
              <a:rPr lang="en-US" sz="1300" dirty="0" err="1" smtClean="0">
                <a:solidFill>
                  <a:schemeClr val="bg1"/>
                </a:solidFill>
              </a:rPr>
              <a:t>peridotite</a:t>
            </a:r>
            <a:r>
              <a:rPr lang="en-US" sz="1300" dirty="0" smtClean="0">
                <a:solidFill>
                  <a:schemeClr val="bg1"/>
                </a:solidFill>
              </a:rPr>
              <a:t> reaches 1300</a:t>
            </a:r>
            <a:r>
              <a:rPr lang="en-US" sz="1300" baseline="30000" dirty="0" smtClean="0">
                <a:solidFill>
                  <a:schemeClr val="bg1"/>
                </a:solidFill>
              </a:rPr>
              <a:t>o</a:t>
            </a:r>
            <a:r>
              <a:rPr lang="en-US" sz="1300" dirty="0" smtClean="0">
                <a:solidFill>
                  <a:schemeClr val="bg1"/>
                </a:solidFill>
              </a:rPr>
              <a:t>C and gives rise to a layer called the </a:t>
            </a:r>
            <a:r>
              <a:rPr lang="en-US" sz="1300" dirty="0" err="1" smtClean="0">
                <a:solidFill>
                  <a:schemeClr val="bg1"/>
                </a:solidFill>
              </a:rPr>
              <a:t>asthenosphere</a:t>
            </a:r>
            <a:r>
              <a:rPr lang="en-US" sz="1300" dirty="0" smtClean="0">
                <a:solidFill>
                  <a:schemeClr val="bg1"/>
                </a:solidFill>
              </a:rPr>
              <a:t>, where the rock is weaker than both overlying and underlying mantle. </a:t>
            </a:r>
            <a:br>
              <a:rPr lang="en-US" sz="1300" dirty="0" smtClean="0">
                <a:solidFill>
                  <a:schemeClr val="bg1"/>
                </a:solidFill>
              </a:rPr>
            </a:br>
            <a:r>
              <a:rPr lang="en-US" sz="1300" dirty="0" smtClean="0">
                <a:solidFill>
                  <a:schemeClr val="bg1"/>
                </a:solidFill>
              </a:rPr>
              <a:t>The rocks above the </a:t>
            </a:r>
            <a:r>
              <a:rPr lang="en-US" sz="1300" dirty="0" err="1" smtClean="0">
                <a:solidFill>
                  <a:schemeClr val="bg1"/>
                </a:solidFill>
              </a:rPr>
              <a:t>asthenosphere</a:t>
            </a:r>
            <a:r>
              <a:rPr lang="en-US" sz="1300" dirty="0" smtClean="0">
                <a:solidFill>
                  <a:schemeClr val="bg1"/>
                </a:solidFill>
              </a:rPr>
              <a:t>, being the uppermost mantle plus the overlying crust (either continental or oceanic) behave mechanically as one, and comprise what geologists call the 'lithosphere'. The lithosphere moves as one over the weaker, plastic </a:t>
            </a:r>
            <a:r>
              <a:rPr lang="en-US" sz="1300" dirty="0" err="1" smtClean="0">
                <a:solidFill>
                  <a:schemeClr val="bg1"/>
                </a:solidFill>
              </a:rPr>
              <a:t>asthenosphere</a:t>
            </a:r>
            <a:r>
              <a:rPr lang="en-US" sz="1300" dirty="0" smtClean="0">
                <a:solidFill>
                  <a:schemeClr val="bg1"/>
                </a:solidFill>
              </a:rPr>
              <a:t>. </a:t>
            </a:r>
            <a:br>
              <a:rPr lang="en-US" sz="1300" dirty="0" smtClean="0">
                <a:solidFill>
                  <a:schemeClr val="bg1"/>
                </a:solidFill>
              </a:rPr>
            </a:br>
            <a:r>
              <a:rPr lang="en-US" sz="1300" dirty="0" smtClean="0">
                <a:solidFill>
                  <a:schemeClr val="bg1"/>
                </a:solidFill>
              </a:rPr>
              <a:t>So, to a geologist the outermost shell of the Earth is the lithosphere, which is partly made of crust and partly upper mantle (as defined by its composition), but which mechanically moves as a single unit.</a:t>
            </a:r>
            <a:endParaRPr lang="en-US" sz="1300" dirty="0" smtClean="0">
              <a:solidFill>
                <a:srgbClr val="FFC000"/>
              </a:solidFill>
            </a:endParaRPr>
          </a:p>
          <a:p>
            <a:pPr algn="ctr">
              <a:buNone/>
            </a:pPr>
            <a:r>
              <a:rPr lang="en-US" sz="1300" dirty="0" err="1" smtClean="0">
                <a:solidFill>
                  <a:srgbClr val="FFC000"/>
                </a:solidFill>
              </a:rPr>
              <a:t>Lithospheric</a:t>
            </a:r>
            <a:r>
              <a:rPr lang="en-US" sz="1300" dirty="0" smtClean="0">
                <a:solidFill>
                  <a:srgbClr val="FFC000"/>
                </a:solidFill>
              </a:rPr>
              <a:t> plates (continental and oceanic)</a:t>
            </a:r>
          </a:p>
          <a:p>
            <a:pPr algn="ctr">
              <a:buNone/>
            </a:pPr>
            <a:r>
              <a:rPr lang="en-US" sz="1300" dirty="0" smtClean="0">
                <a:solidFill>
                  <a:srgbClr val="FFC000"/>
                </a:solidFill>
              </a:rPr>
              <a:t> above the </a:t>
            </a:r>
            <a:r>
              <a:rPr lang="en-US" sz="1300" dirty="0" err="1" smtClean="0">
                <a:solidFill>
                  <a:srgbClr val="FFC000"/>
                </a:solidFill>
              </a:rPr>
              <a:t>asthenosphere</a:t>
            </a:r>
            <a:endParaRPr lang="en-US" sz="1300" dirty="0">
              <a:solidFill>
                <a:srgbClr val="FFC000"/>
              </a:solidFill>
            </a:endParaRPr>
          </a:p>
        </p:txBody>
      </p:sp>
      <p:sp>
        <p:nvSpPr>
          <p:cNvPr id="3" name="Title 2"/>
          <p:cNvSpPr>
            <a:spLocks noGrp="1"/>
          </p:cNvSpPr>
          <p:nvPr>
            <p:ph type="title"/>
          </p:nvPr>
        </p:nvSpPr>
        <p:spPr>
          <a:xfrm>
            <a:off x="228600" y="152400"/>
            <a:ext cx="8458200" cy="533400"/>
          </a:xfrm>
        </p:spPr>
        <p:txBody>
          <a:bodyPr anchor="ctr">
            <a:normAutofit fontScale="90000"/>
          </a:bodyPr>
          <a:lstStyle/>
          <a:p>
            <a:r>
              <a:rPr lang="en-US" sz="2400" cap="all" dirty="0" smtClean="0">
                <a:solidFill>
                  <a:srgbClr val="FFFF00"/>
                </a:solidFill>
              </a:rPr>
              <a:t>MECHANICAL PROPERTIES - 'LITHOSPHERE' AND 'ASTHENOSPHERE</a:t>
            </a:r>
            <a:r>
              <a:rPr lang="en-US" sz="2700" cap="all" dirty="0" smtClean="0">
                <a:solidFill>
                  <a:srgbClr val="FFFF00"/>
                </a:solidFill>
              </a:rPr>
              <a:t>'</a:t>
            </a:r>
            <a:endParaRPr lang="en-US" dirty="0">
              <a:solidFill>
                <a:srgbClr val="FFFF00"/>
              </a:solidFill>
            </a:endParaRPr>
          </a:p>
        </p:txBody>
      </p:sp>
      <p:pic>
        <p:nvPicPr>
          <p:cNvPr id="12" name="Picture 11" descr="lithospheric plates.png"/>
          <p:cNvPicPr>
            <a:picLocks noChangeAspect="1"/>
          </p:cNvPicPr>
          <p:nvPr/>
        </p:nvPicPr>
        <p:blipFill>
          <a:blip r:embed="rId3" cstate="print"/>
          <a:stretch>
            <a:fillRect/>
          </a:stretch>
        </p:blipFill>
        <p:spPr>
          <a:xfrm>
            <a:off x="4572000" y="4038600"/>
            <a:ext cx="3733800" cy="2133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Tmosphere2.png"/>
          <p:cNvPicPr>
            <a:picLocks noGrp="1" noChangeAspect="1"/>
          </p:cNvPicPr>
          <p:nvPr>
            <p:ph idx="1"/>
          </p:nvPr>
        </p:nvPicPr>
        <p:blipFill>
          <a:blip r:embed="rId2" cstate="print"/>
          <a:stretch>
            <a:fillRect/>
          </a:stretch>
        </p:blipFill>
        <p:spPr>
          <a:xfrm>
            <a:off x="685800" y="1447800"/>
            <a:ext cx="7696200" cy="4724400"/>
          </a:xfrm>
          <a:prstGeom prst="rect">
            <a:avLst/>
          </a:prstGeom>
          <a:ln>
            <a:noFill/>
          </a:ln>
          <a:effectLst>
            <a:softEdge rad="112500"/>
          </a:effectLst>
        </p:spPr>
      </p:pic>
      <p:sp>
        <p:nvSpPr>
          <p:cNvPr id="3" name="Title 2"/>
          <p:cNvSpPr>
            <a:spLocks noGrp="1"/>
          </p:cNvSpPr>
          <p:nvPr>
            <p:ph type="title"/>
          </p:nvPr>
        </p:nvSpPr>
        <p:spPr/>
        <p:txBody>
          <a:bodyPr anchor="ctr"/>
          <a:lstStyle/>
          <a:p>
            <a:pPr algn="ctr"/>
            <a:r>
              <a:rPr lang="en-US" dirty="0" smtClean="0">
                <a:solidFill>
                  <a:schemeClr val="accent2">
                    <a:lumMod val="75000"/>
                  </a:schemeClr>
                </a:solidFill>
              </a:rPr>
              <a:t>EARTH SPHERES</a:t>
            </a:r>
            <a:endParaRPr lang="en-US" dirty="0">
              <a:solidFill>
                <a:schemeClr val="accent2">
                  <a:lumMod val="75000"/>
                </a:schemeClr>
              </a:solidFill>
            </a:endParaRPr>
          </a:p>
        </p:txBody>
      </p:sp>
    </p:spTree>
  </p:cSld>
  <p:clrMapOvr>
    <a:masterClrMapping/>
  </p:clrMapOvr>
  <p:transition spd="slow">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ayer.jpg"/>
          <p:cNvPicPr>
            <a:picLocks noGrp="1" noChangeAspect="1"/>
          </p:cNvPicPr>
          <p:nvPr>
            <p:ph idx="1"/>
          </p:nvPr>
        </p:nvPicPr>
        <p:blipFill>
          <a:blip r:embed="rId2" cstate="print"/>
          <a:stretch>
            <a:fillRect/>
          </a:stretch>
        </p:blipFill>
        <p:spPr>
          <a:xfrm>
            <a:off x="1447800" y="1066800"/>
            <a:ext cx="6172200" cy="47244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3" name="Title 2"/>
          <p:cNvSpPr>
            <a:spLocks noGrp="1"/>
          </p:cNvSpPr>
          <p:nvPr>
            <p:ph type="title"/>
          </p:nvPr>
        </p:nvSpPr>
        <p:spPr>
          <a:xfrm>
            <a:off x="457200" y="152400"/>
            <a:ext cx="8229600" cy="1219200"/>
          </a:xfrm>
        </p:spPr>
        <p:txBody>
          <a:bodyPr anchor="ctr">
            <a:normAutofit/>
          </a:bodyPr>
          <a:lstStyle/>
          <a:p>
            <a:r>
              <a:rPr lang="en-US" sz="3200" dirty="0" smtClean="0"/>
              <a:t>           </a:t>
            </a:r>
            <a:r>
              <a:rPr lang="en-US" sz="3600" dirty="0" smtClean="0">
                <a:solidFill>
                  <a:srgbClr val="A40C8E"/>
                </a:solidFill>
              </a:rPr>
              <a:t>LAYERS </a:t>
            </a:r>
            <a:r>
              <a:rPr lang="en-US" sz="3600" dirty="0" smtClean="0">
                <a:solidFill>
                  <a:srgbClr val="A40C8E"/>
                </a:solidFill>
              </a:rPr>
              <a:t>OF THE INSIDE EARTH</a:t>
            </a:r>
            <a:endParaRPr lang="en-US" sz="3200" dirty="0">
              <a:solidFill>
                <a:srgbClr val="A40C8E"/>
              </a:solidFill>
            </a:endParaRPr>
          </a:p>
        </p:txBody>
      </p:sp>
    </p:spTree>
  </p:cSld>
  <p:clrMapOvr>
    <a:masterClrMapping/>
  </p:clrMapOvr>
  <p:transition spd="slow">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638800"/>
          </a:xfrm>
        </p:spPr>
        <p:txBody>
          <a:bodyPr numCol="2">
            <a:normAutofit/>
          </a:bodyPr>
          <a:lstStyle/>
          <a:p>
            <a:pPr>
              <a:buNone/>
            </a:pPr>
            <a:r>
              <a:rPr lang="en-US" sz="1400" dirty="0" smtClean="0">
                <a:solidFill>
                  <a:schemeClr val="bg1"/>
                </a:solidFill>
              </a:rPr>
              <a:t/>
            </a:r>
            <a:br>
              <a:rPr lang="en-US" sz="1400" dirty="0" smtClean="0">
                <a:solidFill>
                  <a:schemeClr val="bg1"/>
                </a:solidFill>
              </a:rPr>
            </a:br>
            <a:r>
              <a:rPr lang="en-US" sz="1400" dirty="0" smtClean="0">
                <a:solidFill>
                  <a:schemeClr val="bg1"/>
                </a:solidFill>
              </a:rPr>
              <a:t> </a:t>
            </a:r>
            <a:r>
              <a:rPr lang="en-US" sz="1500" dirty="0" smtClean="0">
                <a:solidFill>
                  <a:schemeClr val="bg1"/>
                </a:solidFill>
              </a:rPr>
              <a:t>Modern continents hold clues to their distant past. Evidence from fossils, glaciers,   and complementary coastlines helps reveal  how the plates once fit together.</a:t>
            </a:r>
          </a:p>
          <a:p>
            <a:r>
              <a:rPr lang="en-US" sz="1500" dirty="0" smtClean="0">
                <a:solidFill>
                  <a:schemeClr val="bg1"/>
                </a:solidFill>
              </a:rPr>
              <a:t>Fossils tell us when and where plants and animals once existed. Some life "rode" on diverging plates, became isolated, and evolved into new species. Other life dispersed to new areas as continents reconnected, oceans narrowed, or chains of volcanic islands formed. Finding identical or similar fossils in areas separated by vast distances were some of the first clues that scientists used to reconstruct past plate movement. This distribution of fossils led to theories that the southern continents were once joined in a supercontinent called </a:t>
            </a:r>
            <a:r>
              <a:rPr lang="en-US" sz="1500" dirty="0" err="1" smtClean="0">
                <a:solidFill>
                  <a:schemeClr val="bg1"/>
                </a:solidFill>
              </a:rPr>
              <a:t>Gondwana</a:t>
            </a:r>
            <a:r>
              <a:rPr lang="en-US" sz="1500" dirty="0" smtClean="0">
                <a:solidFill>
                  <a:schemeClr val="bg1"/>
                </a:solidFill>
              </a:rPr>
              <a:t>.</a:t>
            </a:r>
          </a:p>
          <a:p>
            <a:r>
              <a:rPr lang="en-US" sz="1500" dirty="0" smtClean="0">
                <a:solidFill>
                  <a:schemeClr val="bg1"/>
                </a:solidFill>
              </a:rPr>
              <a:t>Similar geologic formations on different continents show historic land connections. Antarctica’s mountains are an extension of South America’s Andes. If Southern Hemisphere continents were reassembled into a single landmass, glacial remnants in Africa and India would realign</a:t>
            </a:r>
            <a:r>
              <a:rPr lang="en-US" sz="1400" dirty="0" smtClean="0">
                <a:solidFill>
                  <a:schemeClr val="bg1"/>
                </a:solidFill>
              </a:rPr>
              <a:t>.</a:t>
            </a:r>
          </a:p>
          <a:p>
            <a:pPr>
              <a:buNone/>
            </a:pPr>
            <a:r>
              <a:rPr lang="en-US" sz="1500" dirty="0" smtClean="0">
                <a:solidFill>
                  <a:schemeClr val="bg1"/>
                </a:solidFill>
              </a:rPr>
              <a:t>     Fossils found in a big rocks located far apart</a:t>
            </a:r>
          </a:p>
          <a:p>
            <a:pPr>
              <a:buNone/>
            </a:pPr>
            <a:r>
              <a:rPr lang="en-US" sz="1500" dirty="0" smtClean="0">
                <a:solidFill>
                  <a:schemeClr val="bg1"/>
                </a:solidFill>
              </a:rPr>
              <a:t>     Magnetic field orientation in layers of rocks</a:t>
            </a:r>
            <a:r>
              <a:rPr lang="en-US" sz="1600" dirty="0" smtClean="0">
                <a:solidFill>
                  <a:schemeClr val="bg1"/>
                </a:solidFill>
              </a:rPr>
              <a:t>.</a:t>
            </a:r>
          </a:p>
          <a:p>
            <a:pPr fontAlgn="base"/>
            <a:endParaRPr lang="en-US" dirty="0"/>
          </a:p>
        </p:txBody>
      </p:sp>
      <p:sp>
        <p:nvSpPr>
          <p:cNvPr id="3" name="Title 2"/>
          <p:cNvSpPr>
            <a:spLocks noGrp="1"/>
          </p:cNvSpPr>
          <p:nvPr>
            <p:ph type="title"/>
          </p:nvPr>
        </p:nvSpPr>
        <p:spPr>
          <a:xfrm>
            <a:off x="457200" y="304800"/>
            <a:ext cx="8229600" cy="838200"/>
          </a:xfrm>
        </p:spPr>
        <p:txBody>
          <a:bodyPr anchor="ctr">
            <a:normAutofit/>
          </a:bodyPr>
          <a:lstStyle/>
          <a:p>
            <a:pPr algn="ctr"/>
            <a:r>
              <a:rPr lang="en-US" sz="2800" dirty="0" smtClean="0">
                <a:solidFill>
                  <a:srgbClr val="00B050"/>
                </a:solidFill>
              </a:rPr>
              <a:t>PLATE TECTONIC THEORY</a:t>
            </a:r>
            <a:endParaRPr lang="en-US" sz="2800" dirty="0">
              <a:solidFill>
                <a:srgbClr val="00B050"/>
              </a:solidFill>
            </a:endParaRPr>
          </a:p>
        </p:txBody>
      </p:sp>
      <p:pic>
        <p:nvPicPr>
          <p:cNvPr id="5" name="Picture 4" descr="recordsinrock-hero-copyrite2012.jpg"/>
          <p:cNvPicPr>
            <a:picLocks noChangeAspect="1"/>
          </p:cNvPicPr>
          <p:nvPr/>
        </p:nvPicPr>
        <p:blipFill>
          <a:blip r:embed="rId2" cstate="print"/>
          <a:stretch>
            <a:fillRect/>
          </a:stretch>
        </p:blipFill>
        <p:spPr>
          <a:xfrm>
            <a:off x="4648200" y="2286000"/>
            <a:ext cx="4114800" cy="4267200"/>
          </a:xfrm>
          <a:prstGeom prst="rect">
            <a:avLst/>
          </a:prstGeom>
          <a:ln>
            <a:noFill/>
          </a:ln>
          <a:effectLst>
            <a:softEdge rad="112500"/>
          </a:effectLst>
        </p:spPr>
      </p:pic>
    </p:spTree>
  </p:cSld>
  <p:clrMapOvr>
    <a:masterClrMapping/>
  </p:clrMapOvr>
  <p:transition spd="slow">
    <p:pull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838200"/>
          </a:xfrm>
        </p:spPr>
        <p:txBody>
          <a:bodyPr/>
          <a:lstStyle/>
          <a:p>
            <a:pPr algn="ctr"/>
            <a:r>
              <a:rPr lang="en-US" dirty="0" smtClean="0">
                <a:solidFill>
                  <a:srgbClr val="FF0000"/>
                </a:solidFill>
              </a:rPr>
              <a:t>PLATES MAP</a:t>
            </a:r>
            <a:endParaRPr lang="en-US" dirty="0">
              <a:solidFill>
                <a:srgbClr val="FF0000"/>
              </a:solidFill>
            </a:endParaRPr>
          </a:p>
        </p:txBody>
      </p:sp>
      <p:pic>
        <p:nvPicPr>
          <p:cNvPr id="6" name="Content Placeholder 5" descr="TectonicPlates.jpg"/>
          <p:cNvPicPr>
            <a:picLocks noGrp="1" noChangeAspect="1"/>
          </p:cNvPicPr>
          <p:nvPr>
            <p:ph idx="1"/>
          </p:nvPr>
        </p:nvPicPr>
        <p:blipFill>
          <a:blip r:embed="rId2" cstate="print"/>
          <a:stretch>
            <a:fillRect/>
          </a:stretch>
        </p:blipFill>
        <p:spPr>
          <a:xfrm>
            <a:off x="381000" y="1066800"/>
            <a:ext cx="4190999" cy="5257800"/>
          </a:xfrm>
          <a:prstGeom prst="rect">
            <a:avLst/>
          </a:prstGeom>
          <a:ln>
            <a:noFill/>
          </a:ln>
          <a:effectLst>
            <a:softEdge rad="112500"/>
          </a:effectLst>
        </p:spPr>
      </p:pic>
      <p:pic>
        <p:nvPicPr>
          <p:cNvPr id="7" name="Picture 6" descr="3638231_orig.jpg"/>
          <p:cNvPicPr>
            <a:picLocks noChangeAspect="1"/>
          </p:cNvPicPr>
          <p:nvPr/>
        </p:nvPicPr>
        <p:blipFill>
          <a:blip r:embed="rId3" cstate="print"/>
          <a:stretch>
            <a:fillRect/>
          </a:stretch>
        </p:blipFill>
        <p:spPr>
          <a:xfrm>
            <a:off x="4572000" y="1066800"/>
            <a:ext cx="4114800" cy="5181600"/>
          </a:xfrm>
          <a:prstGeom prst="rect">
            <a:avLst/>
          </a:prstGeom>
          <a:ln>
            <a:noFill/>
          </a:ln>
          <a:effectLst>
            <a:softEdge rad="112500"/>
          </a:effectLst>
        </p:spPr>
      </p:pic>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762000"/>
          </a:xfrm>
        </p:spPr>
        <p:txBody>
          <a:bodyPr anchor="ctr">
            <a:normAutofit fontScale="90000"/>
          </a:bodyPr>
          <a:lstStyle/>
          <a:p>
            <a:r>
              <a:rPr lang="en-US" sz="2200" b="1" dirty="0" smtClean="0"/>
              <a:t/>
            </a:r>
            <a:br>
              <a:rPr lang="en-US" sz="2200" b="1" dirty="0" smtClean="0"/>
            </a:br>
            <a:r>
              <a:rPr lang="en-US" sz="2200" b="1" dirty="0" smtClean="0"/>
              <a:t/>
            </a:r>
            <a:br>
              <a:rPr lang="en-US" sz="2200" b="1" dirty="0" smtClean="0"/>
            </a:br>
            <a:r>
              <a:rPr lang="en-US" sz="2200" b="1" dirty="0" smtClean="0"/>
              <a:t>There are three kinds of plate tectonic boundaries: divergent, convergent, and transform plate boundaries.</a:t>
            </a:r>
            <a:r>
              <a:rPr lang="en-US" b="1" dirty="0" smtClean="0"/>
              <a:t/>
            </a:r>
            <a:br>
              <a:rPr lang="en-US" b="1" dirty="0" smtClean="0"/>
            </a:br>
            <a:endParaRPr lang="en-US" dirty="0"/>
          </a:p>
        </p:txBody>
      </p:sp>
      <p:sp>
        <p:nvSpPr>
          <p:cNvPr id="5" name="Content Placeholder 4"/>
          <p:cNvSpPr>
            <a:spLocks noGrp="1"/>
          </p:cNvSpPr>
          <p:nvPr>
            <p:ph idx="1"/>
          </p:nvPr>
        </p:nvSpPr>
        <p:spPr>
          <a:xfrm>
            <a:off x="457200" y="1066800"/>
            <a:ext cx="8229600" cy="5410200"/>
          </a:xfrm>
        </p:spPr>
        <p:txBody>
          <a:bodyPr numCol="2">
            <a:normAutofit lnSpcReduction="10000"/>
          </a:bodyPr>
          <a:lstStyle/>
          <a:p>
            <a:r>
              <a:rPr lang="en-US" sz="1150" dirty="0" smtClean="0">
                <a:solidFill>
                  <a:schemeClr val="accent2"/>
                </a:solidFill>
              </a:rPr>
              <a:t>A </a:t>
            </a:r>
            <a:r>
              <a:rPr lang="en-US" sz="1150" b="1" dirty="0" smtClean="0">
                <a:solidFill>
                  <a:schemeClr val="accent2"/>
                </a:solidFill>
              </a:rPr>
              <a:t>divergent boundary</a:t>
            </a:r>
            <a:r>
              <a:rPr lang="en-US" sz="1150" dirty="0" smtClean="0"/>
              <a:t> occurs when two tectonic plates move away from each other. Along these boundaries, lava spews from long fissures and geysers spurt superheated water. Frequent earthquakes strike along the rift. Beneath the rift, magma—molten rock—rises from the mantle. It oozes up into the gap and hardens into solid rock, forming new crust on the torn edges of the plates. Magma from the mantle solidifies into basalt, a dark, dense rock that underlies the ocean floor. Thus at divergent boundaries, oceanic crust, made of basalt, is created.</a:t>
            </a:r>
          </a:p>
          <a:p>
            <a:r>
              <a:rPr lang="en-US" sz="1150" dirty="0" smtClean="0"/>
              <a:t>When two plates come together, it is known as a </a:t>
            </a:r>
            <a:r>
              <a:rPr lang="en-US" sz="1150" b="1" dirty="0" smtClean="0">
                <a:solidFill>
                  <a:schemeClr val="accent2"/>
                </a:solidFill>
              </a:rPr>
              <a:t>convergent boundary</a:t>
            </a:r>
            <a:r>
              <a:rPr lang="en-US" sz="1150" dirty="0" smtClean="0">
                <a:solidFill>
                  <a:schemeClr val="accent2"/>
                </a:solidFill>
              </a:rPr>
              <a:t>. </a:t>
            </a:r>
            <a:r>
              <a:rPr lang="en-US" sz="1150" dirty="0" smtClean="0"/>
              <a:t>The impact of the two colliding plates buckles the edge of one or both plates up into a rugged mountain range, and sometimes bends the other down into a deep seafloor trench. A chain of volcanoes often forms parallel to the boundary, to the mountain range, and to the trench. Powerful earthquakes shake a wide area on both sides of the boundary.</a:t>
            </a:r>
          </a:p>
          <a:p>
            <a:r>
              <a:rPr lang="en-US" sz="1150" dirty="0" smtClean="0"/>
              <a:t>If one of the colliding plates is topped with oceanic crust, it is forced down into the mantle where it begins to melt. Magma rises into and through the other plate, solidifying into new crust. Magma formed from melting plates solidifies into granite, a light colored, low-density rock that makes up the continents. Thus at convergent boundaries, continental crust, made of granite, is created, and oceanic crust is destroyed.</a:t>
            </a:r>
          </a:p>
          <a:p>
            <a:r>
              <a:rPr lang="en-US" sz="1150" dirty="0" smtClean="0"/>
              <a:t>Two plates sliding past each other forms a </a:t>
            </a:r>
            <a:r>
              <a:rPr lang="en-US" sz="1150" b="1" dirty="0" smtClean="0">
                <a:solidFill>
                  <a:schemeClr val="accent2"/>
                </a:solidFill>
              </a:rPr>
              <a:t>transform plate boundary</a:t>
            </a:r>
            <a:r>
              <a:rPr lang="en-US" sz="1150" dirty="0" smtClean="0"/>
              <a:t>. Natural or human-made structures that cross a transform boundary are offset—split into pieces and carried in opposite directions. Rocks that line the boundary are pulverized as the plates grind along, creating a linear fault valley or undersea canyon. As the plates alternately jam and jump against each other, earthquakes rattle through a wide boundary zone. In contrast to convergent and divergent boundaries, no magma is formed. Thus, crust is cracked and broken at transform margins, but is not created or destroyed.</a:t>
            </a:r>
          </a:p>
          <a:p>
            <a:r>
              <a:rPr lang="en-US" sz="1200" b="1" dirty="0" smtClean="0">
                <a:solidFill>
                  <a:schemeClr val="accent2"/>
                </a:solidFill>
              </a:rPr>
              <a:t>Plate Boundary Zones</a:t>
            </a:r>
          </a:p>
          <a:p>
            <a:r>
              <a:rPr lang="en-US" sz="1200" dirty="0" smtClean="0"/>
              <a:t>Tectonic plate boundaries that do not fall neatly into one of the above tectonic boundary types are called plate boundary zones. These boundary zones have plate movement deformation that occurs over a broad region, or belt. The Mediterranean-Alpine region between the Eurasian and African plates is a good example of a plate boundary zone. Here, several smaller fragments of plates, called </a:t>
            </a:r>
            <a:r>
              <a:rPr lang="en-US" sz="1200" dirty="0" err="1" smtClean="0"/>
              <a:t>microplates</a:t>
            </a:r>
            <a:r>
              <a:rPr lang="en-US" sz="1200" dirty="0" smtClean="0"/>
              <a:t>, have been discovered and described. These areas have complicated geological structures, such as volcano and earthquake zones, spread over a large region.</a:t>
            </a:r>
          </a:p>
          <a:p>
            <a:endParaRPr lang="en-US" sz="1150" dirty="0" smtClean="0"/>
          </a:p>
          <a:p>
            <a:endParaRPr lang="en-US" dirty="0" smtClean="0"/>
          </a:p>
          <a:p>
            <a:endParaRPr lang="en-US" dirty="0" smtClean="0"/>
          </a:p>
          <a:p>
            <a:r>
              <a:rPr lang="en-US" dirty="0" smtClean="0"/>
              <a:t> </a:t>
            </a:r>
          </a:p>
          <a:p>
            <a:endParaRPr lang="en-US" dirty="0"/>
          </a:p>
        </p:txBody>
      </p:sp>
      <p:pic>
        <p:nvPicPr>
          <p:cNvPr id="6" name="Picture 5" descr="plate-boundaries.jpg"/>
          <p:cNvPicPr>
            <a:picLocks noChangeAspect="1"/>
          </p:cNvPicPr>
          <p:nvPr/>
        </p:nvPicPr>
        <p:blipFill>
          <a:blip r:embed="rId2" cstate="print"/>
          <a:stretch>
            <a:fillRect/>
          </a:stretch>
        </p:blipFill>
        <p:spPr>
          <a:xfrm>
            <a:off x="4724400" y="3886200"/>
            <a:ext cx="4191000" cy="2667000"/>
          </a:xfrm>
          <a:prstGeom prst="rect">
            <a:avLst/>
          </a:prstGeom>
          <a:ln>
            <a:noFill/>
          </a:ln>
          <a:effectLst>
            <a:softEdge rad="112500"/>
          </a:effectLst>
        </p:spPr>
      </p:pic>
    </p:spTree>
  </p:cSld>
  <p:clrMapOvr>
    <a:masterClrMapping/>
  </p:clrMapOvr>
  <p:transition spd="slow">
    <p:whee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52400"/>
            <a:ext cx="8382000" cy="6477000"/>
          </a:xfrm>
        </p:spPr>
        <p:txBody>
          <a:bodyPr anchor="ctr">
            <a:normAutofit/>
          </a:bodyPr>
          <a:lstStyle/>
          <a:p>
            <a:pPr algn="ctr"/>
            <a:r>
              <a:rPr lang="en-US" sz="8800" dirty="0" smtClean="0">
                <a:solidFill>
                  <a:schemeClr val="accent1">
                    <a:lumMod val="50000"/>
                  </a:schemeClr>
                </a:solidFill>
              </a:rPr>
              <a:t>EARTHQUAKE</a:t>
            </a:r>
            <a:endParaRPr lang="en-US" sz="8800" dirty="0">
              <a:solidFill>
                <a:schemeClr val="accent1">
                  <a:lumMod val="50000"/>
                </a:schemeClr>
              </a:solidFill>
            </a:endParaRPr>
          </a:p>
        </p:txBody>
      </p:sp>
    </p:spTree>
  </p:cSld>
  <p:clrMapOvr>
    <a:masterClrMapping/>
  </p:clrMapOvr>
  <p:transition spd="slow">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228600"/>
            <a:ext cx="7162800" cy="685800"/>
          </a:xfrm>
        </p:spPr>
        <p:txBody>
          <a:bodyPr anchor="ctr">
            <a:normAutofit/>
          </a:bodyPr>
          <a:lstStyle/>
          <a:p>
            <a:pPr algn="ctr"/>
            <a:r>
              <a:rPr lang="en-US" sz="3200" dirty="0" smtClean="0">
                <a:solidFill>
                  <a:schemeClr val="tx2">
                    <a:lumMod val="25000"/>
                  </a:schemeClr>
                </a:solidFill>
              </a:rPr>
              <a:t>WHAT IS AN EARTHQUAKE?</a:t>
            </a:r>
            <a:endParaRPr lang="en-US" sz="3200" dirty="0">
              <a:solidFill>
                <a:schemeClr val="tx2">
                  <a:lumMod val="25000"/>
                </a:schemeClr>
              </a:solidFill>
            </a:endParaRPr>
          </a:p>
        </p:txBody>
      </p:sp>
      <p:sp>
        <p:nvSpPr>
          <p:cNvPr id="6" name="Title 2"/>
          <p:cNvSpPr>
            <a:spLocks noGrp="1"/>
          </p:cNvSpPr>
          <p:nvPr>
            <p:ph idx="1"/>
          </p:nvPr>
        </p:nvSpPr>
        <p:spPr>
          <a:xfrm>
            <a:off x="457200" y="990600"/>
            <a:ext cx="8229600" cy="5105400"/>
          </a:xfrm>
        </p:spPr>
        <p:txBody>
          <a:bodyPr anchor="t">
            <a:normAutofit fontScale="97500"/>
          </a:bodyPr>
          <a:lstStyle/>
          <a:p>
            <a:r>
              <a:rPr lang="en-US" sz="1400" dirty="0" smtClean="0"/>
              <a:t> </a:t>
            </a:r>
            <a:r>
              <a:rPr lang="en-US" sz="1400" dirty="0" smtClean="0"/>
              <a:t>a sudden and violent shaking of the ground, sometimes causing great destruction, as a result of movements within the earth's crust or volcanic action</a:t>
            </a:r>
            <a:r>
              <a:rPr lang="en-US" sz="1400" dirty="0" smtClean="0"/>
              <a:t>.</a:t>
            </a:r>
          </a:p>
          <a:p>
            <a:pPr algn="ctr">
              <a:buNone/>
            </a:pPr>
            <a:r>
              <a:rPr lang="en-US" dirty="0" smtClean="0">
                <a:solidFill>
                  <a:schemeClr val="bg1"/>
                </a:solidFill>
              </a:rPr>
              <a:t>DIFFERENT TYPES OF AN EARTHQUAKE</a:t>
            </a:r>
          </a:p>
          <a:p>
            <a:r>
              <a:rPr lang="en-US" sz="1400" dirty="0" smtClean="0"/>
              <a:t>A </a:t>
            </a:r>
            <a:r>
              <a:rPr lang="en-US" sz="1400" b="1" dirty="0" smtClean="0">
                <a:solidFill>
                  <a:srgbClr val="FFFF00"/>
                </a:solidFill>
              </a:rPr>
              <a:t>tectonic</a:t>
            </a:r>
            <a:r>
              <a:rPr lang="en-US" sz="1400" dirty="0" smtClean="0">
                <a:solidFill>
                  <a:srgbClr val="FFFF00"/>
                </a:solidFill>
              </a:rPr>
              <a:t> earthquake </a:t>
            </a:r>
            <a:r>
              <a:rPr lang="en-US" sz="1400" dirty="0" smtClean="0"/>
              <a:t>is one that occurs when the earth's crust breaks due to geological forces on rocks and adjoining plates that cause physical and chemical changes.</a:t>
            </a:r>
          </a:p>
          <a:p>
            <a:r>
              <a:rPr lang="en-US" sz="1400" dirty="0" smtClean="0"/>
              <a:t>A </a:t>
            </a:r>
            <a:r>
              <a:rPr lang="en-US" sz="1400" b="1" dirty="0" smtClean="0">
                <a:solidFill>
                  <a:srgbClr val="FFFF00"/>
                </a:solidFill>
              </a:rPr>
              <a:t>volcanic </a:t>
            </a:r>
            <a:r>
              <a:rPr lang="en-US" sz="1400" dirty="0" smtClean="0">
                <a:solidFill>
                  <a:srgbClr val="FFFF00"/>
                </a:solidFill>
              </a:rPr>
              <a:t>earthquake </a:t>
            </a:r>
            <a:r>
              <a:rPr lang="en-US" sz="1400" dirty="0" smtClean="0"/>
              <a:t>is any earthquake that results from tectonic forces which occur in conjunction with volcanic activity.</a:t>
            </a:r>
          </a:p>
          <a:p>
            <a:r>
              <a:rPr lang="en-US" sz="1400" dirty="0" smtClean="0"/>
              <a:t>A </a:t>
            </a:r>
            <a:r>
              <a:rPr lang="en-US" sz="1400" b="1" dirty="0" smtClean="0">
                <a:solidFill>
                  <a:srgbClr val="FFFF00"/>
                </a:solidFill>
              </a:rPr>
              <a:t>collapse</a:t>
            </a:r>
            <a:r>
              <a:rPr lang="en-US" sz="1400" dirty="0" smtClean="0">
                <a:solidFill>
                  <a:srgbClr val="FFFF00"/>
                </a:solidFill>
              </a:rPr>
              <a:t> earthquake </a:t>
            </a:r>
            <a:r>
              <a:rPr lang="en-US" sz="1400" dirty="0" smtClean="0"/>
              <a:t>are small earthquakes in underground caverns and mines that are caused by seismic waves produced from the explosion of rock on the surface.</a:t>
            </a:r>
          </a:p>
          <a:p>
            <a:r>
              <a:rPr lang="en-US" sz="1400" dirty="0" smtClean="0"/>
              <a:t>An </a:t>
            </a:r>
            <a:r>
              <a:rPr lang="en-US" sz="1400" b="1" dirty="0" smtClean="0">
                <a:solidFill>
                  <a:srgbClr val="FFFF00"/>
                </a:solidFill>
              </a:rPr>
              <a:t>explosion</a:t>
            </a:r>
            <a:r>
              <a:rPr lang="en-US" sz="1400" dirty="0" smtClean="0">
                <a:solidFill>
                  <a:srgbClr val="FFFF00"/>
                </a:solidFill>
              </a:rPr>
              <a:t> earthquake </a:t>
            </a:r>
            <a:r>
              <a:rPr lang="en-US" sz="1400" dirty="0" smtClean="0"/>
              <a:t>is an earthquake that is the result of the detonation of a nuclear and/or chemical </a:t>
            </a:r>
            <a:r>
              <a:rPr lang="en-US" sz="1400" dirty="0" smtClean="0"/>
              <a:t>device.</a:t>
            </a:r>
          </a:p>
          <a:p>
            <a:pPr algn="ctr">
              <a:buNone/>
            </a:pPr>
            <a:r>
              <a:rPr lang="en-US" dirty="0" smtClean="0">
                <a:solidFill>
                  <a:schemeClr val="bg1"/>
                </a:solidFill>
              </a:rPr>
              <a:t>WHAT IS A FAULT?</a:t>
            </a:r>
          </a:p>
        </p:txBody>
      </p:sp>
      <p:sp>
        <p:nvSpPr>
          <p:cNvPr id="8" name="Rectangle 7"/>
          <p:cNvSpPr/>
          <p:nvPr/>
        </p:nvSpPr>
        <p:spPr>
          <a:xfrm>
            <a:off x="228600" y="4419600"/>
            <a:ext cx="8458200" cy="1985159"/>
          </a:xfrm>
          <a:prstGeom prst="rect">
            <a:avLst/>
          </a:prstGeom>
        </p:spPr>
        <p:txBody>
          <a:bodyPr wrap="square" numCol="2">
            <a:spAutoFit/>
          </a:bodyPr>
          <a:lstStyle/>
          <a:p>
            <a:r>
              <a:rPr lang="en-US" sz="1400" dirty="0" smtClean="0"/>
              <a:t> </a:t>
            </a:r>
            <a:r>
              <a:rPr lang="en-US" sz="1100" dirty="0" smtClean="0"/>
              <a:t>A</a:t>
            </a:r>
            <a:r>
              <a:rPr lang="en-US" sz="1100" dirty="0" smtClean="0"/>
              <a:t> </a:t>
            </a:r>
            <a:r>
              <a:rPr lang="en-US" sz="1100" b="1" dirty="0" smtClean="0">
                <a:solidFill>
                  <a:srgbClr val="FFFF00"/>
                </a:solidFill>
              </a:rPr>
              <a:t>fault</a:t>
            </a:r>
            <a:r>
              <a:rPr lang="en-US" sz="1100" dirty="0" smtClean="0"/>
              <a:t> is a planar fracture or discontinuity in a volume of rock, across which there ... Energy release associated with rapid movement on active </a:t>
            </a:r>
            <a:r>
              <a:rPr lang="en-US" sz="1100" b="1" dirty="0" smtClean="0"/>
              <a:t>faults</a:t>
            </a:r>
            <a:r>
              <a:rPr lang="en-US" sz="1100" dirty="0" smtClean="0"/>
              <a:t> is the cause of </a:t>
            </a:r>
            <a:r>
              <a:rPr lang="en-US" sz="1100" dirty="0" smtClean="0"/>
              <a:t>most </a:t>
            </a:r>
            <a:r>
              <a:rPr lang="en-US" sz="1100" b="1" dirty="0" smtClean="0"/>
              <a:t>earthquakes</a:t>
            </a:r>
            <a:r>
              <a:rPr lang="en-US" sz="1100" dirty="0" smtClean="0"/>
              <a:t>.</a:t>
            </a:r>
            <a:endParaRPr lang="en-US" sz="1400" dirty="0" smtClean="0"/>
          </a:p>
          <a:p>
            <a:pPr algn="ctr"/>
            <a:r>
              <a:rPr lang="en-US" sz="2400" dirty="0" smtClean="0">
                <a:solidFill>
                  <a:schemeClr val="bg1"/>
                </a:solidFill>
              </a:rPr>
              <a:t>THREE TYPES OF FAULT</a:t>
            </a:r>
          </a:p>
          <a:p>
            <a:pPr>
              <a:buFont typeface="Arial" pitchFamily="34" charset="0"/>
              <a:buChar char="•"/>
            </a:pPr>
            <a:r>
              <a:rPr lang="en-US" sz="1050" b="1" dirty="0" smtClean="0">
                <a:solidFill>
                  <a:srgbClr val="FFFF00"/>
                </a:solidFill>
              </a:rPr>
              <a:t>Normal</a:t>
            </a:r>
            <a:r>
              <a:rPr lang="en-US" sz="1050" dirty="0" smtClean="0">
                <a:solidFill>
                  <a:srgbClr val="FFFF00"/>
                </a:solidFill>
              </a:rPr>
              <a:t> faults </a:t>
            </a:r>
            <a:r>
              <a:rPr lang="en-US" sz="1050" dirty="0" smtClean="0"/>
              <a:t>form when the hanging wall drops down. The forces that create normal faults are pulling the sides apart, or extensional.</a:t>
            </a:r>
          </a:p>
          <a:p>
            <a:pPr>
              <a:buFont typeface="Arial" pitchFamily="34" charset="0"/>
              <a:buChar char="•"/>
            </a:pPr>
            <a:r>
              <a:rPr lang="en-US" sz="1050" b="1" dirty="0" smtClean="0">
                <a:solidFill>
                  <a:srgbClr val="FFFF00"/>
                </a:solidFill>
              </a:rPr>
              <a:t>Reverse </a:t>
            </a:r>
            <a:r>
              <a:rPr lang="en-US" sz="1050" b="1" dirty="0" smtClean="0">
                <a:solidFill>
                  <a:srgbClr val="FFFF00"/>
                </a:solidFill>
              </a:rPr>
              <a:t>faults</a:t>
            </a:r>
            <a:r>
              <a:rPr lang="en-US" sz="1050" dirty="0" smtClean="0"/>
              <a:t> form when the hanging wall moves up. The forces creating reverse faults are </a:t>
            </a:r>
            <a:r>
              <a:rPr lang="en-US" sz="1050" dirty="0" err="1" smtClean="0"/>
              <a:t>compressional</a:t>
            </a:r>
            <a:r>
              <a:rPr lang="en-US" sz="1050" dirty="0" smtClean="0"/>
              <a:t> ,pushing </a:t>
            </a:r>
            <a:r>
              <a:rPr lang="en-US" sz="1050" dirty="0" smtClean="0"/>
              <a:t>the sides together.</a:t>
            </a:r>
          </a:p>
          <a:p>
            <a:pPr>
              <a:buFont typeface="Arial" pitchFamily="34" charset="0"/>
              <a:buChar char="•"/>
            </a:pPr>
            <a:r>
              <a:rPr lang="en-US" sz="1050" b="1" dirty="0" err="1" smtClean="0">
                <a:solidFill>
                  <a:srgbClr val="FFFF00"/>
                </a:solidFill>
              </a:rPr>
              <a:t>Transcurrent</a:t>
            </a:r>
            <a:r>
              <a:rPr lang="en-US" sz="1050" b="1" dirty="0" smtClean="0">
                <a:solidFill>
                  <a:srgbClr val="FFFF00"/>
                </a:solidFill>
              </a:rPr>
              <a:t> </a:t>
            </a:r>
            <a:r>
              <a:rPr lang="en-US" sz="1050" b="1" dirty="0" smtClean="0">
                <a:solidFill>
                  <a:srgbClr val="FFFF00"/>
                </a:solidFill>
              </a:rPr>
              <a:t> </a:t>
            </a:r>
            <a:r>
              <a:rPr lang="en-US" sz="1050" b="1" dirty="0" smtClean="0">
                <a:solidFill>
                  <a:srgbClr val="FFFF00"/>
                </a:solidFill>
              </a:rPr>
              <a:t>or </a:t>
            </a:r>
            <a:r>
              <a:rPr lang="en-US" sz="1050" b="1" dirty="0" smtClean="0">
                <a:solidFill>
                  <a:srgbClr val="FFFF00"/>
                </a:solidFill>
              </a:rPr>
              <a:t>Strike-slip faults</a:t>
            </a:r>
            <a:r>
              <a:rPr lang="en-US" sz="1050" dirty="0" smtClean="0"/>
              <a:t> have walls that move </a:t>
            </a:r>
            <a:r>
              <a:rPr lang="en-US" sz="1050" dirty="0" smtClean="0"/>
              <a:t>sideways, not </a:t>
            </a:r>
            <a:r>
              <a:rPr lang="en-US" sz="1050" dirty="0" smtClean="0"/>
              <a:t>up or down</a:t>
            </a:r>
          </a:p>
          <a:p>
            <a:endParaRPr lang="en-US" sz="2400" dirty="0">
              <a:solidFill>
                <a:schemeClr val="bg1"/>
              </a:solidFill>
            </a:endParaRPr>
          </a:p>
        </p:txBody>
      </p:sp>
      <p:pic>
        <p:nvPicPr>
          <p:cNvPr id="9" name="Picture 8" descr="fault-types.jpg"/>
          <p:cNvPicPr>
            <a:picLocks noChangeAspect="1"/>
          </p:cNvPicPr>
          <p:nvPr/>
        </p:nvPicPr>
        <p:blipFill>
          <a:blip r:embed="rId2" cstate="print"/>
          <a:stretch>
            <a:fillRect/>
          </a:stretch>
        </p:blipFill>
        <p:spPr>
          <a:xfrm>
            <a:off x="4724400" y="4419600"/>
            <a:ext cx="3810000" cy="2133600"/>
          </a:xfrm>
          <a:prstGeom prst="rect">
            <a:avLst/>
          </a:prstGeom>
          <a:ln>
            <a:noFill/>
          </a:ln>
          <a:effectLst>
            <a:softEdge rad="112500"/>
          </a:effectLst>
        </p:spPr>
      </p:pic>
    </p:spTree>
  </p:cSld>
  <p:clrMapOvr>
    <a:masterClrMapping/>
  </p:clrMapOvr>
  <p:transition spd="slow">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486400"/>
          </a:xfrm>
        </p:spPr>
        <p:txBody>
          <a:bodyPr numCol="2">
            <a:normAutofit/>
          </a:bodyPr>
          <a:lstStyle/>
          <a:p>
            <a:r>
              <a:rPr lang="en-US" sz="1600" dirty="0" smtClean="0"/>
              <a:t>The damage caused by an earthquakes also depends on their depth and fault type.</a:t>
            </a:r>
          </a:p>
          <a:p>
            <a:r>
              <a:rPr lang="en-US" sz="1600" dirty="0" smtClean="0"/>
              <a:t>Scientist use the different speeds of seismic waves to locate the epicenter.</a:t>
            </a:r>
          </a:p>
          <a:p>
            <a:r>
              <a:rPr lang="en-US" sz="1600" dirty="0" smtClean="0"/>
              <a:t>Seismometer are used to measure the magnitude of an earthquakes</a:t>
            </a:r>
          </a:p>
          <a:p>
            <a:r>
              <a:rPr lang="en-US" sz="1600" dirty="0" smtClean="0"/>
              <a:t>Earthquakes kill approximately thousands of people each year and have caused an estimated  millions deaths in the past thousands of years.</a:t>
            </a:r>
          </a:p>
          <a:p>
            <a:r>
              <a:rPr lang="en-US" sz="1600" dirty="0" smtClean="0"/>
              <a:t>Earthquakes are mostly caused by geological faults, but they can also be caused by landslides, nuclear testing, mine test, and volcanic activity.</a:t>
            </a:r>
          </a:p>
          <a:p>
            <a:r>
              <a:rPr lang="en-US" sz="1600" dirty="0" smtClean="0"/>
              <a:t>An earthquake under the ocean can cause a tsunami, which travels outward in all directions up to 600 miles (970km) per hour, like the speed of a jet.</a:t>
            </a:r>
          </a:p>
        </p:txBody>
      </p:sp>
      <p:sp>
        <p:nvSpPr>
          <p:cNvPr id="3" name="Title 2"/>
          <p:cNvSpPr>
            <a:spLocks noGrp="1"/>
          </p:cNvSpPr>
          <p:nvPr>
            <p:ph type="title"/>
          </p:nvPr>
        </p:nvSpPr>
        <p:spPr>
          <a:xfrm>
            <a:off x="457200" y="152400"/>
            <a:ext cx="8229600" cy="990600"/>
          </a:xfrm>
        </p:spPr>
        <p:txBody>
          <a:bodyPr anchor="ctr"/>
          <a:lstStyle/>
          <a:p>
            <a:pPr algn="ctr"/>
            <a:r>
              <a:rPr lang="en-US" dirty="0" smtClean="0">
                <a:solidFill>
                  <a:schemeClr val="bg2">
                    <a:lumMod val="75000"/>
                  </a:schemeClr>
                </a:solidFill>
              </a:rPr>
              <a:t>FACTS ABOUT EARTHQUAKE:</a:t>
            </a:r>
            <a:endParaRPr lang="en-US" dirty="0">
              <a:solidFill>
                <a:schemeClr val="bg2">
                  <a:lumMod val="75000"/>
                </a:schemeClr>
              </a:solidFill>
            </a:endParaRPr>
          </a:p>
        </p:txBody>
      </p:sp>
      <p:pic>
        <p:nvPicPr>
          <p:cNvPr id="4" name="Picture 3" descr="seismogram.jpg"/>
          <p:cNvPicPr>
            <a:picLocks noChangeAspect="1"/>
          </p:cNvPicPr>
          <p:nvPr/>
        </p:nvPicPr>
        <p:blipFill>
          <a:blip r:embed="rId2" cstate="print"/>
          <a:stretch>
            <a:fillRect/>
          </a:stretch>
        </p:blipFill>
        <p:spPr>
          <a:xfrm>
            <a:off x="4648200" y="990600"/>
            <a:ext cx="1905000" cy="1524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descr="seismometer.png"/>
          <p:cNvPicPr>
            <a:picLocks noChangeAspect="1"/>
          </p:cNvPicPr>
          <p:nvPr/>
        </p:nvPicPr>
        <p:blipFill>
          <a:blip r:embed="rId3" cstate="print"/>
          <a:stretch>
            <a:fillRect/>
          </a:stretch>
        </p:blipFill>
        <p:spPr>
          <a:xfrm>
            <a:off x="6553200" y="1143000"/>
            <a:ext cx="2057400" cy="15240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Picture 5" descr="iuresearcher.jpg"/>
          <p:cNvPicPr>
            <a:picLocks noChangeAspect="1"/>
          </p:cNvPicPr>
          <p:nvPr/>
        </p:nvPicPr>
        <p:blipFill>
          <a:blip r:embed="rId4" cstate="print"/>
          <a:stretch>
            <a:fillRect/>
          </a:stretch>
        </p:blipFill>
        <p:spPr>
          <a:xfrm>
            <a:off x="4800600" y="4419600"/>
            <a:ext cx="1981200" cy="1600200"/>
          </a:xfrm>
          <a:prstGeom prst="rect">
            <a:avLst/>
          </a:prstGeom>
          <a:ln>
            <a:noFill/>
          </a:ln>
          <a:effectLst>
            <a:softEdge rad="112500"/>
          </a:effectLst>
        </p:spPr>
      </p:pic>
      <p:pic>
        <p:nvPicPr>
          <p:cNvPr id="7" name="Picture 6" descr="aerrth.jpg"/>
          <p:cNvPicPr>
            <a:picLocks noChangeAspect="1"/>
          </p:cNvPicPr>
          <p:nvPr/>
        </p:nvPicPr>
        <p:blipFill>
          <a:blip r:embed="rId5" cstate="print"/>
          <a:stretch>
            <a:fillRect/>
          </a:stretch>
        </p:blipFill>
        <p:spPr>
          <a:xfrm>
            <a:off x="6705600" y="2895600"/>
            <a:ext cx="1966912" cy="1452563"/>
          </a:xfrm>
          <a:prstGeom prst="rect">
            <a:avLst/>
          </a:prstGeom>
          <a:ln>
            <a:noFill/>
          </a:ln>
          <a:effectLst>
            <a:softEdge rad="112500"/>
          </a:effectLst>
        </p:spPr>
      </p:pic>
      <p:pic>
        <p:nvPicPr>
          <p:cNvPr id="8" name="Picture 7" descr="140005_max.jpg"/>
          <p:cNvPicPr>
            <a:picLocks noChangeAspect="1"/>
          </p:cNvPicPr>
          <p:nvPr/>
        </p:nvPicPr>
        <p:blipFill>
          <a:blip r:embed="rId6" cstate="print"/>
          <a:stretch>
            <a:fillRect/>
          </a:stretch>
        </p:blipFill>
        <p:spPr>
          <a:xfrm>
            <a:off x="4572000" y="2667000"/>
            <a:ext cx="2133600" cy="1752600"/>
          </a:xfrm>
          <a:prstGeom prst="rect">
            <a:avLst/>
          </a:prstGeom>
          <a:ln>
            <a:noFill/>
          </a:ln>
          <a:effectLst>
            <a:softEdge rad="112500"/>
          </a:effectLst>
        </p:spPr>
      </p:pic>
      <p:pic>
        <p:nvPicPr>
          <p:cNvPr id="9" name="Picture 8" descr="tsunami_wave.jpg"/>
          <p:cNvPicPr>
            <a:picLocks noChangeAspect="1"/>
          </p:cNvPicPr>
          <p:nvPr/>
        </p:nvPicPr>
        <p:blipFill>
          <a:blip r:embed="rId7" cstate="print"/>
          <a:stretch>
            <a:fillRect/>
          </a:stretch>
        </p:blipFill>
        <p:spPr>
          <a:xfrm>
            <a:off x="6781800" y="4419600"/>
            <a:ext cx="2209800" cy="1981200"/>
          </a:xfrm>
          <a:prstGeom prst="rect">
            <a:avLst/>
          </a:prstGeom>
          <a:ln>
            <a:noFill/>
          </a:ln>
          <a:effectLst>
            <a:softEdge rad="112500"/>
          </a:effectLst>
        </p:spPr>
      </p:pic>
    </p:spTree>
  </p:cSld>
  <p:clrMapOvr>
    <a:masterClrMapping/>
  </p:clrMapOvr>
  <p:transition spd="slow">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876800"/>
          </a:xfrm>
        </p:spPr>
        <p:txBody>
          <a:bodyPr/>
          <a:lstStyle/>
          <a:p>
            <a:r>
              <a:rPr lang="en-US" dirty="0" smtClean="0"/>
              <a:t>YES, it is.</a:t>
            </a:r>
          </a:p>
          <a:p>
            <a:r>
              <a:rPr lang="en-US" dirty="0" smtClean="0"/>
              <a:t>Earthquake can be very dangerous , if you are in a wrong place. They can make buildings fall down and set off landslides, as well as having many deadly effects.</a:t>
            </a:r>
          </a:p>
          <a:p>
            <a:r>
              <a:rPr lang="en-US" dirty="0" smtClean="0"/>
              <a:t>Earthquake can caused volcanoes activity.</a:t>
            </a:r>
          </a:p>
          <a:p>
            <a:r>
              <a:rPr lang="en-US" dirty="0" smtClean="0"/>
              <a:t>It can kill thousands of people each appearance.</a:t>
            </a:r>
          </a:p>
          <a:p>
            <a:r>
              <a:rPr lang="en-US" dirty="0" smtClean="0"/>
              <a:t>Road will break a part  , trees will fall down.</a:t>
            </a:r>
          </a:p>
          <a:p>
            <a:r>
              <a:rPr lang="en-US" dirty="0" smtClean="0"/>
              <a:t>Earthquake can also caused a tsunami from the ocean.</a:t>
            </a:r>
          </a:p>
          <a:p>
            <a:endParaRPr lang="en-US" dirty="0"/>
          </a:p>
        </p:txBody>
      </p:sp>
      <p:sp>
        <p:nvSpPr>
          <p:cNvPr id="3" name="Title 2"/>
          <p:cNvSpPr>
            <a:spLocks noGrp="1"/>
          </p:cNvSpPr>
          <p:nvPr>
            <p:ph type="title"/>
          </p:nvPr>
        </p:nvSpPr>
        <p:spPr>
          <a:xfrm>
            <a:off x="533400" y="228600"/>
            <a:ext cx="8229600" cy="1066800"/>
          </a:xfrm>
        </p:spPr>
        <p:txBody>
          <a:bodyPr anchor="ctr">
            <a:noAutofit/>
          </a:bodyPr>
          <a:lstStyle/>
          <a:p>
            <a:r>
              <a:rPr lang="en-US" sz="3200" dirty="0" smtClean="0">
                <a:solidFill>
                  <a:srgbClr val="FFFF00"/>
                </a:solidFill>
              </a:rPr>
              <a:t>IS AN EARTHQUAKE DANGEROUS TO PEOPLE?</a:t>
            </a:r>
            <a:endParaRPr lang="en-US" sz="3200" dirty="0">
              <a:solidFill>
                <a:srgbClr val="FFFF00"/>
              </a:solidFill>
            </a:endParaRPr>
          </a:p>
        </p:txBody>
      </p:sp>
    </p:spTree>
  </p:cSld>
  <p:clrMapOvr>
    <a:masterClrMapping/>
  </p:clrMapOvr>
  <p:transition spd="slow">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410200"/>
          </a:xfrm>
        </p:spPr>
        <p:txBody>
          <a:bodyPr numCol="2"/>
          <a:lstStyle/>
          <a:p>
            <a:r>
              <a:rPr lang="en-US" sz="2000" dirty="0" smtClean="0">
                <a:solidFill>
                  <a:srgbClr val="FFFF00"/>
                </a:solidFill>
              </a:rPr>
              <a:t>METHOD</a:t>
            </a:r>
            <a:r>
              <a:rPr lang="en-US" dirty="0" smtClean="0">
                <a:solidFill>
                  <a:srgbClr val="FFFF00"/>
                </a:solidFill>
              </a:rPr>
              <a:t>: 1</a:t>
            </a:r>
            <a:r>
              <a:rPr lang="en-US" sz="1600" dirty="0" smtClean="0">
                <a:solidFill>
                  <a:srgbClr val="FFFF00"/>
                </a:solidFill>
              </a:rPr>
              <a:t> </a:t>
            </a:r>
            <a:r>
              <a:rPr lang="en-US" sz="1600" b="1" dirty="0" smtClean="0">
                <a:solidFill>
                  <a:schemeClr val="bg1"/>
                </a:solidFill>
              </a:rPr>
              <a:t>*If you are in vehicle*</a:t>
            </a:r>
            <a:endParaRPr lang="en-US" b="1" dirty="0" smtClean="0">
              <a:solidFill>
                <a:schemeClr val="bg1"/>
              </a:solidFill>
            </a:endParaRPr>
          </a:p>
          <a:p>
            <a:r>
              <a:rPr lang="en-US" sz="1400" dirty="0" smtClean="0"/>
              <a:t>Stay seated in your car and wait until the earthquake is over.</a:t>
            </a:r>
          </a:p>
          <a:p>
            <a:r>
              <a:rPr lang="en-US" sz="1400" dirty="0" smtClean="0"/>
              <a:t>Avoid roads, bridges, or ramps that might have been damage by an earthquake </a:t>
            </a:r>
          </a:p>
          <a:p>
            <a:endParaRPr lang="en-US" sz="1400" dirty="0" smtClean="0"/>
          </a:p>
          <a:p>
            <a:endParaRPr lang="en-US" sz="1400" dirty="0" smtClean="0"/>
          </a:p>
          <a:p>
            <a:endParaRPr lang="en-US" sz="1400" dirty="0" smtClean="0"/>
          </a:p>
          <a:p>
            <a:endParaRPr lang="en-US" sz="1400" dirty="0" smtClean="0"/>
          </a:p>
          <a:p>
            <a:endParaRPr lang="en-US" sz="1400" dirty="0" smtClean="0"/>
          </a:p>
          <a:p>
            <a:pPr>
              <a:buNone/>
            </a:pPr>
            <a:r>
              <a:rPr lang="en-US" sz="1800" dirty="0" smtClean="0">
                <a:solidFill>
                  <a:srgbClr val="FFFF00"/>
                </a:solidFill>
              </a:rPr>
              <a:t>METHOD: 2 </a:t>
            </a:r>
            <a:r>
              <a:rPr lang="en-US" sz="1200" b="1" dirty="0" smtClean="0">
                <a:solidFill>
                  <a:schemeClr val="bg1"/>
                </a:solidFill>
              </a:rPr>
              <a:t>*IF YOU ARE INSIDE THE BUILDING*</a:t>
            </a:r>
            <a:endParaRPr lang="en-US" sz="1300" b="1" dirty="0" smtClean="0">
              <a:solidFill>
                <a:schemeClr val="bg1"/>
              </a:solidFill>
            </a:endParaRPr>
          </a:p>
          <a:p>
            <a:pPr>
              <a:buFontTx/>
              <a:buChar char="-"/>
            </a:pPr>
            <a:r>
              <a:rPr lang="en-US" sz="1100" dirty="0" smtClean="0"/>
              <a:t>Steady yourself hold on to the solid object or get to the floor so that you do not fall.</a:t>
            </a:r>
          </a:p>
          <a:p>
            <a:pPr>
              <a:buFontTx/>
              <a:buChar char="-"/>
            </a:pPr>
            <a:r>
              <a:rPr lang="en-US" sz="1100" dirty="0" smtClean="0"/>
              <a:t>DROP, COVER AND HOLD</a:t>
            </a:r>
          </a:p>
          <a:p>
            <a:pPr>
              <a:buFontTx/>
              <a:buChar char="-"/>
            </a:pPr>
            <a:r>
              <a:rPr lang="en-US" sz="1100" dirty="0" smtClean="0"/>
              <a:t>Slowly and carefully leave the building.</a:t>
            </a:r>
          </a:p>
          <a:p>
            <a:pPr>
              <a:buFontTx/>
              <a:buChar char="-"/>
            </a:pPr>
            <a:endParaRPr lang="en-US" sz="1100" dirty="0" smtClean="0"/>
          </a:p>
          <a:p>
            <a:pPr>
              <a:buFontTx/>
              <a:buChar char="-"/>
            </a:pPr>
            <a:endParaRPr lang="en-US" sz="1100" dirty="0" smtClean="0"/>
          </a:p>
          <a:p>
            <a:pPr>
              <a:buFontTx/>
              <a:buChar char="-"/>
            </a:pPr>
            <a:endParaRPr lang="en-US" sz="1100" dirty="0" smtClean="0"/>
          </a:p>
          <a:p>
            <a:pPr>
              <a:buFontTx/>
              <a:buChar char="-"/>
            </a:pPr>
            <a:endParaRPr lang="en-US" sz="1100" dirty="0" smtClean="0"/>
          </a:p>
          <a:p>
            <a:pPr>
              <a:buFontTx/>
              <a:buChar char="-"/>
            </a:pPr>
            <a:endParaRPr lang="en-US" sz="1100" dirty="0" smtClean="0"/>
          </a:p>
          <a:p>
            <a:pPr>
              <a:buFontTx/>
              <a:buChar char="-"/>
            </a:pPr>
            <a:endParaRPr lang="en-US" sz="1100" dirty="0" smtClean="0">
              <a:solidFill>
                <a:srgbClr val="FFFF00"/>
              </a:solidFill>
            </a:endParaRPr>
          </a:p>
          <a:p>
            <a:pPr>
              <a:buNone/>
            </a:pPr>
            <a:r>
              <a:rPr lang="en-US" sz="1400" dirty="0" smtClean="0">
                <a:solidFill>
                  <a:srgbClr val="FFFF00"/>
                </a:solidFill>
              </a:rPr>
              <a:t>METHOD: 3 </a:t>
            </a:r>
            <a:r>
              <a:rPr lang="en-US" sz="1400" b="1" dirty="0" smtClean="0">
                <a:solidFill>
                  <a:schemeClr val="bg1"/>
                </a:solidFill>
              </a:rPr>
              <a:t>*IF YOU ARE IN OUTDOORS*</a:t>
            </a:r>
          </a:p>
          <a:p>
            <a:r>
              <a:rPr lang="en-US" sz="1400" dirty="0" smtClean="0"/>
              <a:t>Move away from buildings, street lights, power lines and anything else that could fall.</a:t>
            </a:r>
          </a:p>
          <a:p>
            <a:r>
              <a:rPr lang="en-US" sz="1400" dirty="0" smtClean="0"/>
              <a:t>Things like cell phone are handy for every one , because if some one is injured, their should be one person can call for an ambulance or for help.</a:t>
            </a:r>
          </a:p>
          <a:p>
            <a:pPr>
              <a:buNone/>
            </a:pPr>
            <a:endParaRPr lang="en-US" sz="1400" dirty="0" smtClean="0"/>
          </a:p>
        </p:txBody>
      </p:sp>
      <p:sp>
        <p:nvSpPr>
          <p:cNvPr id="3" name="Title 2"/>
          <p:cNvSpPr>
            <a:spLocks noGrp="1"/>
          </p:cNvSpPr>
          <p:nvPr>
            <p:ph type="title"/>
          </p:nvPr>
        </p:nvSpPr>
        <p:spPr>
          <a:xfrm>
            <a:off x="457200" y="152400"/>
            <a:ext cx="8229600" cy="914400"/>
          </a:xfrm>
        </p:spPr>
        <p:txBody>
          <a:bodyPr anchor="ctr">
            <a:noAutofit/>
          </a:bodyPr>
          <a:lstStyle/>
          <a:p>
            <a:r>
              <a:rPr lang="en-US" sz="2400" dirty="0" smtClean="0">
                <a:solidFill>
                  <a:schemeClr val="bg1"/>
                </a:solidFill>
              </a:rPr>
              <a:t>TIPS AND WAYS ON HOW TO SURVIVE DURING AN EARTHQUAKE.</a:t>
            </a:r>
            <a:endParaRPr lang="en-US" sz="2400" dirty="0">
              <a:solidFill>
                <a:schemeClr val="bg1"/>
              </a:solidFill>
            </a:endParaRPr>
          </a:p>
        </p:txBody>
      </p:sp>
      <p:pic>
        <p:nvPicPr>
          <p:cNvPr id="5" name="Picture 4" descr="27quake1.jpg"/>
          <p:cNvPicPr>
            <a:picLocks noChangeAspect="1"/>
          </p:cNvPicPr>
          <p:nvPr/>
        </p:nvPicPr>
        <p:blipFill>
          <a:blip r:embed="rId2" cstate="print"/>
          <a:stretch>
            <a:fillRect/>
          </a:stretch>
        </p:blipFill>
        <p:spPr>
          <a:xfrm>
            <a:off x="457200" y="2590800"/>
            <a:ext cx="1828800" cy="1371600"/>
          </a:xfrm>
          <a:prstGeom prst="rect">
            <a:avLst/>
          </a:prstGeom>
          <a:ln>
            <a:noFill/>
          </a:ln>
          <a:effectLst>
            <a:softEdge rad="112500"/>
          </a:effectLst>
        </p:spPr>
      </p:pic>
      <p:pic>
        <p:nvPicPr>
          <p:cNvPr id="6" name="Picture 5" descr="car2.jpg"/>
          <p:cNvPicPr>
            <a:picLocks noChangeAspect="1"/>
          </p:cNvPicPr>
          <p:nvPr/>
        </p:nvPicPr>
        <p:blipFill>
          <a:blip r:embed="rId3" cstate="print"/>
          <a:stretch>
            <a:fillRect/>
          </a:stretch>
        </p:blipFill>
        <p:spPr>
          <a:xfrm>
            <a:off x="2362200" y="2590800"/>
            <a:ext cx="2057400" cy="1371600"/>
          </a:xfrm>
          <a:prstGeom prst="rect">
            <a:avLst/>
          </a:prstGeom>
          <a:ln>
            <a:noFill/>
          </a:ln>
          <a:effectLst>
            <a:softEdge rad="112500"/>
          </a:effectLst>
        </p:spPr>
      </p:pic>
      <p:pic>
        <p:nvPicPr>
          <p:cNvPr id="7" name="Picture 6" descr="Drop_Cover_Hold.jpg"/>
          <p:cNvPicPr>
            <a:picLocks noChangeAspect="1"/>
          </p:cNvPicPr>
          <p:nvPr/>
        </p:nvPicPr>
        <p:blipFill>
          <a:blip r:embed="rId4" cstate="print"/>
          <a:stretch>
            <a:fillRect/>
          </a:stretch>
        </p:blipFill>
        <p:spPr>
          <a:xfrm>
            <a:off x="533400" y="5486400"/>
            <a:ext cx="3124200" cy="990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7" descr="620x349.jpg"/>
          <p:cNvPicPr>
            <a:picLocks noChangeAspect="1"/>
          </p:cNvPicPr>
          <p:nvPr/>
        </p:nvPicPr>
        <p:blipFill>
          <a:blip r:embed="rId5" cstate="print"/>
          <a:stretch>
            <a:fillRect/>
          </a:stretch>
        </p:blipFill>
        <p:spPr>
          <a:xfrm>
            <a:off x="3505200" y="5181600"/>
            <a:ext cx="1676400" cy="1371600"/>
          </a:xfrm>
          <a:prstGeom prst="rect">
            <a:avLst/>
          </a:prstGeom>
          <a:ln>
            <a:noFill/>
          </a:ln>
          <a:effectLst>
            <a:softEdge rad="112500"/>
          </a:effectLst>
        </p:spPr>
      </p:pic>
      <p:pic>
        <p:nvPicPr>
          <p:cNvPr id="9" name="Picture 8" descr="act.jpg"/>
          <p:cNvPicPr>
            <a:picLocks noChangeAspect="1"/>
          </p:cNvPicPr>
          <p:nvPr/>
        </p:nvPicPr>
        <p:blipFill>
          <a:blip r:embed="rId6" cstate="print"/>
          <a:stretch>
            <a:fillRect/>
          </a:stretch>
        </p:blipFill>
        <p:spPr>
          <a:xfrm>
            <a:off x="5257800" y="4876800"/>
            <a:ext cx="3352800" cy="1524000"/>
          </a:xfrm>
          <a:prstGeom prst="rect">
            <a:avLst/>
          </a:prstGeom>
          <a:ln>
            <a:noFill/>
          </a:ln>
          <a:effectLst>
            <a:softEdge rad="112500"/>
          </a:effectLst>
        </p:spPr>
      </p:pic>
      <p:pic>
        <p:nvPicPr>
          <p:cNvPr id="10" name="Picture 9" descr="act2.jpg"/>
          <p:cNvPicPr>
            <a:picLocks noChangeAspect="1"/>
          </p:cNvPicPr>
          <p:nvPr/>
        </p:nvPicPr>
        <p:blipFill>
          <a:blip r:embed="rId7" cstate="print"/>
          <a:stretch>
            <a:fillRect/>
          </a:stretch>
        </p:blipFill>
        <p:spPr>
          <a:xfrm>
            <a:off x="4800600" y="2895600"/>
            <a:ext cx="3886200" cy="1828800"/>
          </a:xfrm>
          <a:prstGeom prst="rect">
            <a:avLst/>
          </a:prstGeom>
          <a:ln>
            <a:noFill/>
          </a:ln>
          <a:effectLst>
            <a:softEdge rad="112500"/>
          </a:effectLst>
        </p:spPr>
      </p:pic>
    </p:spTree>
  </p:cSld>
  <p:clrMapOvr>
    <a:masterClrMapping/>
  </p:clrMapOvr>
  <p:transition spd="slow">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486400"/>
          </a:xfrm>
        </p:spPr>
        <p:txBody>
          <a:bodyPr/>
          <a:lstStyle/>
          <a:p>
            <a:r>
              <a:rPr lang="en-US" dirty="0" smtClean="0">
                <a:solidFill>
                  <a:srgbClr val="00FF99"/>
                </a:solidFill>
              </a:rPr>
              <a:t>HAVE AN EMERGENCY SUPPLIES STOCKPILED*</a:t>
            </a:r>
          </a:p>
          <a:p>
            <a:r>
              <a:rPr lang="en-US" dirty="0" smtClean="0">
                <a:solidFill>
                  <a:srgbClr val="00FF99"/>
                </a:solidFill>
              </a:rPr>
              <a:t>TORCH, FLASHLIGHTS, FIRST AID KIT, MONEY, SIMPLE CLOTING, AND BLANKETS.</a:t>
            </a:r>
          </a:p>
          <a:p>
            <a:r>
              <a:rPr lang="en-US" dirty="0" smtClean="0">
                <a:solidFill>
                  <a:srgbClr val="00FF99"/>
                </a:solidFill>
              </a:rPr>
              <a:t>HAVE SURVIVAL PLAN OF YOUR HOUSE.</a:t>
            </a:r>
          </a:p>
          <a:p>
            <a:r>
              <a:rPr lang="en-US" dirty="0" smtClean="0">
                <a:solidFill>
                  <a:srgbClr val="00FF99"/>
                </a:solidFill>
              </a:rPr>
              <a:t>KEEP DANGEROUS OBJECTS IN A SECURED CABINET OR IN A LOWER SHELVES.</a:t>
            </a:r>
            <a:endParaRPr lang="en-US" dirty="0">
              <a:solidFill>
                <a:srgbClr val="00FF99"/>
              </a:solidFill>
            </a:endParaRPr>
          </a:p>
        </p:txBody>
      </p:sp>
      <p:sp>
        <p:nvSpPr>
          <p:cNvPr id="3" name="Title 2"/>
          <p:cNvSpPr>
            <a:spLocks noGrp="1"/>
          </p:cNvSpPr>
          <p:nvPr>
            <p:ph type="title"/>
          </p:nvPr>
        </p:nvSpPr>
        <p:spPr>
          <a:xfrm>
            <a:off x="381000" y="228600"/>
            <a:ext cx="8229600" cy="685800"/>
          </a:xfrm>
        </p:spPr>
        <p:txBody>
          <a:bodyPr anchor="ctr">
            <a:normAutofit/>
          </a:bodyPr>
          <a:lstStyle/>
          <a:p>
            <a:pPr algn="ctr"/>
            <a:r>
              <a:rPr lang="en-US" sz="3200" dirty="0" smtClean="0">
                <a:solidFill>
                  <a:srgbClr val="00B0F0"/>
                </a:solidFill>
              </a:rPr>
              <a:t>PREPARING FOR AN EARTHQUAKE</a:t>
            </a:r>
            <a:endParaRPr lang="en-US" sz="3200" dirty="0">
              <a:solidFill>
                <a:srgbClr val="00B0F0"/>
              </a:solidFill>
            </a:endParaRPr>
          </a:p>
        </p:txBody>
      </p:sp>
      <p:pic>
        <p:nvPicPr>
          <p:cNvPr id="4" name="Picture 3" descr="images.jpg"/>
          <p:cNvPicPr>
            <a:picLocks noChangeAspect="1"/>
          </p:cNvPicPr>
          <p:nvPr/>
        </p:nvPicPr>
        <p:blipFill>
          <a:blip r:embed="rId2" cstate="print"/>
          <a:stretch>
            <a:fillRect/>
          </a:stretch>
        </p:blipFill>
        <p:spPr>
          <a:xfrm>
            <a:off x="381000" y="3733800"/>
            <a:ext cx="3733800" cy="2819400"/>
          </a:xfrm>
          <a:prstGeom prst="rect">
            <a:avLst/>
          </a:prstGeom>
          <a:ln>
            <a:noFill/>
          </a:ln>
          <a:effectLst>
            <a:softEdge rad="112500"/>
          </a:effectLst>
        </p:spPr>
      </p:pic>
      <p:pic>
        <p:nvPicPr>
          <p:cNvPr id="5" name="Picture 4" descr="knife.jpg"/>
          <p:cNvPicPr>
            <a:picLocks noChangeAspect="1"/>
          </p:cNvPicPr>
          <p:nvPr/>
        </p:nvPicPr>
        <p:blipFill>
          <a:blip r:embed="rId3" cstate="print"/>
          <a:stretch>
            <a:fillRect/>
          </a:stretch>
        </p:blipFill>
        <p:spPr>
          <a:xfrm>
            <a:off x="4343400" y="3733800"/>
            <a:ext cx="4129818" cy="2745902"/>
          </a:xfrm>
          <a:prstGeom prst="rect">
            <a:avLst/>
          </a:prstGeom>
          <a:ln>
            <a:noFill/>
          </a:ln>
          <a:effectLst>
            <a:softEdge rad="112500"/>
          </a:effectLst>
        </p:spPr>
      </p:pic>
    </p:spTree>
  </p:cSld>
  <p:clrMapOvr>
    <a:masterClrMapping/>
  </p:clrMapOvr>
  <p:transition spd="slow">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2485</TotalTime>
  <Words>1014</Words>
  <Application>Microsoft Office PowerPoint</Application>
  <PresentationFormat>On-screen Show (4:3)</PresentationFormat>
  <Paragraphs>115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Paper</vt:lpstr>
      <vt:lpstr>PLATE MOVEMENT</vt:lpstr>
      <vt:lpstr>WHAT IS PLATE?</vt:lpstr>
      <vt:lpstr>The earth’s layer’s can be defined in two different ways.</vt:lpstr>
      <vt:lpstr>  CHEMICAL COMPOSITION  - 'CRUST' AND 'MANTLE' </vt:lpstr>
      <vt:lpstr>MECHANICAL PROPERTIES - 'LITHOSPHERE' AND 'ASTHENOSPHERE'</vt:lpstr>
      <vt:lpstr>EARTH SPHERES</vt:lpstr>
      <vt:lpstr>           LAYERS OF THE INSIDE EARTH</vt:lpstr>
      <vt:lpstr>PLATE TECTONIC THEORY</vt:lpstr>
      <vt:lpstr>PLATES MAP</vt:lpstr>
      <vt:lpstr>  There are three kinds of plate tectonic boundaries: divergent, convergent, and transform plate boundaries. </vt:lpstr>
      <vt:lpstr>EARTHQUAKE</vt:lpstr>
      <vt:lpstr>WHAT IS AN EARTHQUAKE?</vt:lpstr>
      <vt:lpstr>FACTS ABOUT EARTHQUAKE:</vt:lpstr>
      <vt:lpstr>IS AN EARTHQUAKE DANGEROUS TO PEOPLE?</vt:lpstr>
      <vt:lpstr>TIPS AND WAYS ON HOW TO SURVIVE DURING AN EARTHQUAKE.</vt:lpstr>
      <vt:lpstr>PREPARING FOR AN EARTHQUAKE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EARTHQUAKE</dc:title>
  <dc:creator>Microsoft User</dc:creator>
  <cp:lastModifiedBy>Microsoft User</cp:lastModifiedBy>
  <cp:revision>248</cp:revision>
  <dcterms:created xsi:type="dcterms:W3CDTF">2018-11-12T05:08:54Z</dcterms:created>
  <dcterms:modified xsi:type="dcterms:W3CDTF">2018-11-15T11:04:51Z</dcterms:modified>
</cp:coreProperties>
</file>