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8" r:id="rId4"/>
    <p:sldId id="259" r:id="rId5"/>
    <p:sldId id="281" r:id="rId6"/>
    <p:sldId id="261" r:id="rId7"/>
    <p:sldId id="257" r:id="rId8"/>
    <p:sldId id="273" r:id="rId9"/>
    <p:sldId id="276" r:id="rId10"/>
    <p:sldId id="274" r:id="rId11"/>
    <p:sldId id="277" r:id="rId12"/>
    <p:sldId id="275" r:id="rId13"/>
    <p:sldId id="278" r:id="rId14"/>
    <p:sldId id="279" r:id="rId15"/>
    <p:sldId id="262" r:id="rId16"/>
    <p:sldId id="260" r:id="rId17"/>
    <p:sldId id="263" r:id="rId18"/>
    <p:sldId id="264" r:id="rId19"/>
    <p:sldId id="265" r:id="rId20"/>
    <p:sldId id="28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6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5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9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37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35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2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2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0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2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3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C8AA7-C844-497A-969A-C100329FEF3A}" type="datetimeFigureOut">
              <a:rPr lang="en-US" smtClean="0"/>
              <a:t>7/26/2017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4EA4E-D306-4FBE-B3C9-BDACF1D2B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0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rds.yahoo.com/_ylt=A0S020tdxG9KoUQBNV.JzbkF;_ylu=X3oDMTBpaWhqZmNtBHBvcwMzBHNlYwNzcgR2dGlkAw--/SIG=1idafe4q7/EXP=1248925149/**http%3A/images.search.yahoo.com/images/view%3Fback=http%253A%252F%252Fimages.search.yahoo.com%252Fsearch%252Fimages%253F_adv_prop%253Dimage%2526va%253Ddr%252Bjose%252Brizal%252Bwriting%2526fr%253Dyfp-t-501%26w=150%26h=203%26imgurl=rizalslifewritings.tripod.com%252Fimages%252Frizalwriting.jpg%26rurl=http%253A%252F%252Frizalslifewritings.tripod.com%252FWritings%252FLetters%252FFamily%252F1888-f-leters.htm%26size=13k%26name=rizalwriting%2Bjpg%26p=dr%2Bjose%2Brizal%2Bwriting%26oid=2b3466229960c190%26fr2=%26no=3%26tt=5%26sigr=12enn5hh7%26sigi=11lr6msii%26sigb=132rvr17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05197" y="2967335"/>
            <a:ext cx="31336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SANAYSAY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10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2256" y="304800"/>
            <a:ext cx="784860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/>
              <a:t> </a:t>
            </a:r>
            <a:r>
              <a:rPr lang="en-US" sz="3500" dirty="0" smtClean="0"/>
              <a:t>                        </a:t>
            </a:r>
            <a:r>
              <a:rPr lang="en-US" sz="3500" dirty="0" err="1" smtClean="0">
                <a:latin typeface="Script MT Bold" pitchFamily="66" charset="0"/>
              </a:rPr>
              <a:t>Ang</a:t>
            </a:r>
            <a:r>
              <a:rPr lang="en-US" sz="3500" dirty="0" smtClean="0">
                <a:latin typeface="Script MT Bold" pitchFamily="66" charset="0"/>
              </a:rPr>
              <a:t> </a:t>
            </a:r>
            <a:r>
              <a:rPr lang="en-US" sz="3500" b="1" dirty="0" err="1" smtClean="0">
                <a:latin typeface="Script MT Bold" pitchFamily="66" charset="0"/>
              </a:rPr>
              <a:t>sanaysay</a:t>
            </a:r>
            <a:endParaRPr lang="en-US" sz="3500" dirty="0" smtClean="0">
              <a:latin typeface="Script MT Bold" pitchFamily="66" charset="0"/>
            </a:endParaRPr>
          </a:p>
          <a:p>
            <a:r>
              <a:rPr lang="en-US" sz="2500" dirty="0" smtClean="0"/>
              <a:t>	</a:t>
            </a:r>
            <a:r>
              <a:rPr lang="en-US" sz="2500" b="1" dirty="0" smtClean="0"/>
              <a:t>ay </a:t>
            </a:r>
            <a:r>
              <a:rPr lang="en-US" sz="2500" b="1" dirty="0" err="1"/>
              <a:t>isang</a:t>
            </a:r>
            <a:r>
              <a:rPr lang="en-US" sz="2500" b="1" dirty="0"/>
              <a:t> </a:t>
            </a:r>
            <a:r>
              <a:rPr lang="en-US" sz="2500" b="1" dirty="0" err="1"/>
              <a:t>maiksing</a:t>
            </a:r>
            <a:r>
              <a:rPr lang="en-US" sz="2500" b="1" dirty="0"/>
              <a:t> </a:t>
            </a:r>
            <a:r>
              <a:rPr lang="en-US" sz="2500" b="1" dirty="0" err="1"/>
              <a:t>komposisyon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kalimitang</a:t>
            </a:r>
            <a:r>
              <a:rPr lang="en-US" sz="2500" b="1" dirty="0"/>
              <a:t> </a:t>
            </a:r>
            <a:r>
              <a:rPr lang="en-US" sz="2500" b="1" dirty="0" err="1"/>
              <a:t>naglalaman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personal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kuru-kuro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may-</a:t>
            </a:r>
            <a:r>
              <a:rPr lang="en-US" sz="2500" b="1" dirty="0" err="1"/>
              <a:t>akda</a:t>
            </a:r>
            <a:r>
              <a:rPr lang="en-US" sz="2500" b="1" dirty="0"/>
              <a:t>. Ito </a:t>
            </a:r>
            <a:r>
              <a:rPr lang="en-US" sz="2500" b="1" dirty="0" err="1"/>
              <a:t>rin</a:t>
            </a:r>
            <a:r>
              <a:rPr lang="en-US" sz="2500" b="1" dirty="0"/>
              <a:t> ay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pagtalakay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isang</a:t>
            </a:r>
            <a:r>
              <a:rPr lang="en-US" sz="2500" b="1" dirty="0"/>
              <a:t> </a:t>
            </a:r>
            <a:r>
              <a:rPr lang="en-US" sz="2500" b="1" dirty="0" err="1"/>
              <a:t>paksa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paraang</a:t>
            </a:r>
            <a:r>
              <a:rPr lang="en-US" sz="2500" b="1" dirty="0"/>
              <a:t> </a:t>
            </a:r>
            <a:r>
              <a:rPr lang="en-US" sz="2500" b="1" dirty="0" err="1"/>
              <a:t>tuluyan</a:t>
            </a:r>
            <a:r>
              <a:rPr lang="en-US" sz="2500" b="1" dirty="0"/>
              <a:t> at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malayang</a:t>
            </a:r>
            <a:r>
              <a:rPr lang="en-US" sz="2500" b="1" dirty="0"/>
              <a:t> </a:t>
            </a:r>
            <a:r>
              <a:rPr lang="en-US" sz="2500" b="1" dirty="0" err="1"/>
              <a:t>paraang</a:t>
            </a:r>
            <a:r>
              <a:rPr lang="en-US" sz="2500" b="1" dirty="0"/>
              <a:t> </a:t>
            </a:r>
            <a:r>
              <a:rPr lang="en-US" sz="2500" b="1" dirty="0" err="1"/>
              <a:t>naglalantad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kaisipan</a:t>
            </a:r>
            <a:r>
              <a:rPr lang="en-US" sz="2500" b="1" dirty="0"/>
              <a:t>, </a:t>
            </a:r>
            <a:r>
              <a:rPr lang="en-US" sz="2500" b="1" dirty="0" err="1"/>
              <a:t>kuru-kuru</a:t>
            </a:r>
            <a:r>
              <a:rPr lang="en-US" sz="2500" b="1" dirty="0"/>
              <a:t>, </a:t>
            </a:r>
            <a:r>
              <a:rPr lang="en-US" sz="2500" b="1" dirty="0" err="1"/>
              <a:t>palagay</a:t>
            </a:r>
            <a:r>
              <a:rPr lang="en-US" sz="2500" b="1" dirty="0"/>
              <a:t> at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kasiyahan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sumusulat</a:t>
            </a:r>
            <a:r>
              <a:rPr lang="en-US" sz="2500" b="1" dirty="0"/>
              <a:t> </a:t>
            </a:r>
            <a:r>
              <a:rPr lang="en-US" sz="2500" b="1" dirty="0" err="1"/>
              <a:t>upang</a:t>
            </a:r>
            <a:r>
              <a:rPr lang="en-US" sz="2500" b="1" dirty="0"/>
              <a:t> </a:t>
            </a:r>
            <a:r>
              <a:rPr lang="en-US" sz="2500" b="1" dirty="0" err="1"/>
              <a:t>umaliw</a:t>
            </a:r>
            <a:r>
              <a:rPr lang="en-US" sz="2500" b="1" dirty="0"/>
              <a:t>, </a:t>
            </a:r>
            <a:r>
              <a:rPr lang="en-US" sz="2500" b="1" dirty="0" err="1"/>
              <a:t>magbigay</a:t>
            </a:r>
            <a:r>
              <a:rPr lang="en-US" sz="2500" b="1" dirty="0"/>
              <a:t> </a:t>
            </a:r>
            <a:r>
              <a:rPr lang="en-US" sz="2500" b="1" dirty="0" err="1"/>
              <a:t>kaalaman</a:t>
            </a:r>
            <a:r>
              <a:rPr lang="en-US" sz="2500" b="1" dirty="0"/>
              <a:t> o </a:t>
            </a:r>
            <a:r>
              <a:rPr lang="en-US" sz="2500" b="1" dirty="0" err="1"/>
              <a:t>magturo</a:t>
            </a:r>
            <a:r>
              <a:rPr lang="en-US" sz="2500" b="1" dirty="0"/>
              <a:t>.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 ay </a:t>
            </a:r>
            <a:r>
              <a:rPr lang="en-US" sz="2500" b="1" dirty="0" err="1"/>
              <a:t>nagmula</a:t>
            </a:r>
            <a:r>
              <a:rPr lang="en-US" sz="2500" b="1" dirty="0"/>
              <a:t> </a:t>
            </a:r>
            <a:r>
              <a:rPr lang="en-US" sz="2500" b="1" dirty="0" err="1" smtClean="0">
                <a:latin typeface="+mj-lt"/>
              </a:rPr>
              <a:t>sa</a:t>
            </a:r>
            <a:r>
              <a:rPr lang="en-US" sz="2500" b="1" dirty="0" smtClean="0">
                <a:latin typeface="Script MT Bold" pitchFamily="66" charset="0"/>
              </a:rPr>
              <a:t> </a:t>
            </a:r>
            <a:r>
              <a:rPr lang="en-US" sz="2500" b="1" dirty="0" err="1" smtClean="0">
                <a:solidFill>
                  <a:srgbClr val="0070C0"/>
                </a:solidFill>
                <a:latin typeface="Script MT Bold" pitchFamily="66" charset="0"/>
              </a:rPr>
              <a:t>dalawang</a:t>
            </a:r>
            <a:r>
              <a:rPr lang="en-US" sz="2500" b="1" dirty="0" smtClean="0">
                <a:solidFill>
                  <a:srgbClr val="0070C0"/>
                </a:solidFill>
                <a:latin typeface="Script MT Bold" pitchFamily="66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Script MT Bold" pitchFamily="66" charset="0"/>
              </a:rPr>
              <a:t>salita</a:t>
            </a:r>
            <a:r>
              <a:rPr lang="en-US" sz="2500" b="1" dirty="0"/>
              <a:t>: </a:t>
            </a:r>
            <a:r>
              <a:rPr lang="en-US" sz="2500" b="1" dirty="0" err="1"/>
              <a:t>ang</a:t>
            </a:r>
            <a:r>
              <a:rPr lang="en-US" sz="2500" b="1" dirty="0"/>
              <a:t> </a:t>
            </a:r>
            <a:r>
              <a:rPr lang="en-US" sz="2500" b="1" dirty="0" err="1">
                <a:solidFill>
                  <a:srgbClr val="0070C0"/>
                </a:solidFill>
              </a:rPr>
              <a:t>s</a:t>
            </a:r>
            <a:r>
              <a:rPr lang="en-US" sz="2500" b="1" dirty="0" err="1">
                <a:solidFill>
                  <a:srgbClr val="0070C0"/>
                </a:solidFill>
                <a:latin typeface="Script MT Bold" pitchFamily="66" charset="0"/>
              </a:rPr>
              <a:t>anay</a:t>
            </a:r>
            <a:r>
              <a:rPr lang="en-US" sz="2500" b="1" dirty="0"/>
              <a:t> at </a:t>
            </a:r>
            <a:r>
              <a:rPr lang="en-US" sz="2500" b="1" dirty="0" err="1">
                <a:solidFill>
                  <a:srgbClr val="0070C0"/>
                </a:solidFill>
                <a:latin typeface="Script MT Bold" pitchFamily="66" charset="0"/>
              </a:rPr>
              <a:t>pagsasalaysay</a:t>
            </a:r>
            <a:r>
              <a:rPr lang="en-US" sz="2500" b="1" dirty="0"/>
              <a:t>. </a:t>
            </a:r>
            <a:br>
              <a:rPr lang="en-US" sz="2500" b="1" dirty="0"/>
            </a:br>
            <a:r>
              <a:rPr lang="en-US" sz="2500" b="1" dirty="0" err="1"/>
              <a:t>Mahalaga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pagsusulat</a:t>
            </a:r>
            <a:r>
              <a:rPr lang="en-US" sz="2500" b="1" dirty="0"/>
              <a:t> at </a:t>
            </a:r>
            <a:r>
              <a:rPr lang="en-US" sz="2500" b="1" dirty="0" err="1"/>
              <a:t>pagbabasa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 </a:t>
            </a:r>
            <a:r>
              <a:rPr lang="en-US" sz="2500" b="1" dirty="0" err="1"/>
              <a:t>sapagkat</a:t>
            </a:r>
            <a:r>
              <a:rPr lang="en-US" sz="2500" b="1" dirty="0"/>
              <a:t> </a:t>
            </a:r>
            <a:r>
              <a:rPr lang="en-US" sz="2500" b="1" dirty="0" err="1"/>
              <a:t>natututo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 </a:t>
            </a:r>
            <a:r>
              <a:rPr lang="en-US" sz="2500" b="1" dirty="0" err="1"/>
              <a:t>mula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inilahad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kaalaman</a:t>
            </a:r>
            <a:r>
              <a:rPr lang="en-US" sz="2500" b="1" dirty="0"/>
              <a:t> at </a:t>
            </a:r>
            <a:r>
              <a:rPr lang="en-US" sz="2500" b="1" dirty="0" err="1"/>
              <a:t>kaisipang</a:t>
            </a:r>
            <a:r>
              <a:rPr lang="en-US" sz="2500" b="1" dirty="0"/>
              <a:t> </a:t>
            </a:r>
            <a:r>
              <a:rPr lang="en-US" sz="2500" b="1" dirty="0" err="1"/>
              <a:t>taglay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isang</a:t>
            </a:r>
            <a:r>
              <a:rPr lang="en-US" sz="2500" b="1" dirty="0"/>
              <a:t> </a:t>
            </a:r>
            <a:r>
              <a:rPr lang="en-US" sz="2500" b="1" dirty="0" err="1"/>
              <a:t>manunulat</a:t>
            </a:r>
            <a:r>
              <a:rPr lang="en-US" sz="2500" b="1" dirty="0"/>
              <a:t>. </a:t>
            </a:r>
            <a:r>
              <a:rPr lang="en-US" sz="2500" b="1" dirty="0" err="1"/>
              <a:t>nakikilala</a:t>
            </a:r>
            <a:r>
              <a:rPr lang="en-US" sz="2500" b="1" dirty="0"/>
              <a:t> </a:t>
            </a:r>
            <a:r>
              <a:rPr lang="en-US" sz="2500" b="1" dirty="0" err="1"/>
              <a:t>rin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manunulat</a:t>
            </a:r>
            <a:r>
              <a:rPr lang="en-US" sz="2500" b="1" dirty="0"/>
              <a:t> </a:t>
            </a:r>
            <a:r>
              <a:rPr lang="en-US" sz="2500" b="1" dirty="0" err="1"/>
              <a:t>dahil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paraan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dirty="0" err="1"/>
              <a:t>pagkasulat</a:t>
            </a:r>
            <a:r>
              <a:rPr lang="en-US" sz="2500" dirty="0"/>
              <a:t> </a:t>
            </a:r>
            <a:r>
              <a:rPr lang="en-US" sz="2500" dirty="0" err="1"/>
              <a:t>nito</a:t>
            </a:r>
            <a:r>
              <a:rPr lang="en-US" sz="2500" dirty="0"/>
              <a:t>, </a:t>
            </a:r>
            <a:r>
              <a:rPr lang="en-US" sz="2500" dirty="0" err="1"/>
              <a:t>sa</a:t>
            </a:r>
            <a:r>
              <a:rPr lang="en-US" sz="2500" dirty="0"/>
              <a:t> </a:t>
            </a:r>
            <a:r>
              <a:rPr lang="en-US" sz="2500" dirty="0" err="1"/>
              <a:t>paggamit</a:t>
            </a:r>
            <a:r>
              <a:rPr lang="en-US" sz="2500" dirty="0"/>
              <a:t> </a:t>
            </a:r>
            <a:r>
              <a:rPr lang="en-US" sz="2500" dirty="0" err="1"/>
              <a:t>ng</a:t>
            </a:r>
            <a:r>
              <a:rPr lang="en-US" sz="2500" dirty="0"/>
              <a:t> </a:t>
            </a:r>
            <a:r>
              <a:rPr lang="en-US" sz="2500" dirty="0" err="1"/>
              <a:t>salita</a:t>
            </a:r>
            <a:r>
              <a:rPr lang="en-US" sz="2500" dirty="0"/>
              <a:t> at </a:t>
            </a:r>
            <a:r>
              <a:rPr lang="en-US" sz="2500" dirty="0" err="1"/>
              <a:t>sa</a:t>
            </a:r>
            <a:r>
              <a:rPr lang="en-US" sz="2500" dirty="0"/>
              <a:t> </a:t>
            </a:r>
            <a:r>
              <a:rPr lang="en-US" sz="2500" dirty="0" err="1"/>
              <a:t>lawak</a:t>
            </a:r>
            <a:r>
              <a:rPr lang="en-US" sz="2500" dirty="0"/>
              <a:t> </a:t>
            </a:r>
            <a:r>
              <a:rPr lang="en-US" sz="2500" dirty="0" err="1"/>
              <a:t>ng</a:t>
            </a:r>
            <a:r>
              <a:rPr lang="en-US" sz="2500" dirty="0"/>
              <a:t> </a:t>
            </a:r>
            <a:r>
              <a:rPr lang="en-US" sz="2500" dirty="0" err="1"/>
              <a:t>kaalaman</a:t>
            </a:r>
            <a:r>
              <a:rPr lang="en-US" sz="2500" dirty="0"/>
              <a:t> </a:t>
            </a:r>
            <a:r>
              <a:rPr lang="en-US" sz="2500" dirty="0" err="1"/>
              <a:t>sa</a:t>
            </a:r>
            <a:r>
              <a:rPr lang="en-US" sz="2500" dirty="0"/>
              <a:t> </a:t>
            </a:r>
            <a:r>
              <a:rPr lang="en-US" sz="2500" dirty="0" err="1"/>
              <a:t>paksa</a:t>
            </a:r>
            <a:r>
              <a:rPr lang="en-US" sz="2500" dirty="0"/>
              <a:t>. </a:t>
            </a:r>
            <a:br>
              <a:rPr lang="en-US" sz="2500" dirty="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16061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458200" cy="5592763"/>
          </a:xfrm>
        </p:spPr>
        <p:txBody>
          <a:bodyPr>
            <a:normAutofit fontScale="70000" lnSpcReduction="20000"/>
          </a:bodyPr>
          <a:lstStyle/>
          <a:p>
            <a:r>
              <a:rPr lang="en-US" sz="3500" b="1" dirty="0" smtClean="0"/>
              <a:t>                        </a:t>
            </a:r>
            <a:r>
              <a:rPr lang="en-US" sz="5000" b="1" dirty="0" err="1" smtClean="0">
                <a:latin typeface="Script MT Bold" pitchFamily="66" charset="0"/>
              </a:rPr>
              <a:t>Dalawang</a:t>
            </a:r>
            <a:r>
              <a:rPr lang="en-US" sz="5000" b="1" dirty="0" smtClean="0">
                <a:latin typeface="Script MT Bold" pitchFamily="66" charset="0"/>
              </a:rPr>
              <a:t> </a:t>
            </a:r>
            <a:r>
              <a:rPr lang="en-US" sz="5000" b="1" dirty="0" err="1">
                <a:latin typeface="Script MT Bold" pitchFamily="66" charset="0"/>
              </a:rPr>
              <a:t>uri</a:t>
            </a:r>
            <a:r>
              <a:rPr lang="en-US" sz="5000" b="1" dirty="0">
                <a:latin typeface="Script MT Bold" pitchFamily="66" charset="0"/>
              </a:rPr>
              <a:t> </a:t>
            </a:r>
            <a:r>
              <a:rPr lang="en-US" sz="5000" b="1" dirty="0" err="1">
                <a:latin typeface="Script MT Bold" pitchFamily="66" charset="0"/>
              </a:rPr>
              <a:t>ng</a:t>
            </a:r>
            <a:r>
              <a:rPr lang="en-US" sz="5000" b="1" dirty="0">
                <a:latin typeface="Script MT Bold" pitchFamily="66" charset="0"/>
              </a:rPr>
              <a:t> </a:t>
            </a:r>
            <a:r>
              <a:rPr lang="en-US" sz="5000" b="1" dirty="0" err="1">
                <a:latin typeface="Script MT Bold" pitchFamily="66" charset="0"/>
              </a:rPr>
              <a:t>sanaysay</a:t>
            </a: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>1. </a:t>
            </a:r>
            <a:r>
              <a:rPr lang="en-US" sz="3500" b="1" dirty="0" err="1">
                <a:solidFill>
                  <a:srgbClr val="0070C0"/>
                </a:solidFill>
              </a:rPr>
              <a:t>Pormal</a:t>
            </a:r>
            <a:r>
              <a:rPr lang="en-US" sz="3500" b="1" dirty="0">
                <a:solidFill>
                  <a:srgbClr val="0070C0"/>
                </a:solidFill>
              </a:rPr>
              <a:t> </a:t>
            </a:r>
            <a:r>
              <a:rPr lang="en-US" sz="3500" dirty="0"/>
              <a:t>- </a:t>
            </a:r>
            <a:r>
              <a:rPr lang="en-US" sz="3500" b="1" dirty="0" err="1"/>
              <a:t>ito</a:t>
            </a:r>
            <a:r>
              <a:rPr lang="en-US" sz="3500" b="1" dirty="0"/>
              <a:t> ay </a:t>
            </a:r>
            <a:r>
              <a:rPr lang="en-US" sz="3500" b="1" dirty="0" err="1"/>
              <a:t>nagbibigay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patalastas</a:t>
            </a:r>
            <a:r>
              <a:rPr lang="en-US" sz="3500" b="1" dirty="0"/>
              <a:t> </a:t>
            </a:r>
            <a:r>
              <a:rPr lang="en-US" sz="3500" b="1" dirty="0" err="1"/>
              <a:t>sa</a:t>
            </a:r>
            <a:r>
              <a:rPr lang="en-US" sz="3500" b="1" dirty="0"/>
              <a:t> </a:t>
            </a:r>
            <a:r>
              <a:rPr lang="en-US" sz="3500" b="1" dirty="0" err="1"/>
              <a:t>isang</a:t>
            </a:r>
            <a:r>
              <a:rPr lang="en-US" sz="3500" b="1" dirty="0"/>
              <a:t> </a:t>
            </a:r>
            <a:r>
              <a:rPr lang="en-US" sz="3500" b="1" dirty="0" err="1"/>
              <a:t>paraang</a:t>
            </a:r>
            <a:r>
              <a:rPr lang="en-US" sz="3500" b="1" dirty="0"/>
              <a:t> </a:t>
            </a:r>
            <a:r>
              <a:rPr lang="en-US" sz="3500" b="1" dirty="0" err="1"/>
              <a:t>maayos</a:t>
            </a:r>
            <a:r>
              <a:rPr lang="en-US" sz="3500" b="1" dirty="0"/>
              <a:t> </a:t>
            </a:r>
            <a:r>
              <a:rPr lang="en-US" sz="3500" b="1" dirty="0" err="1"/>
              <a:t>bunga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isang</a:t>
            </a:r>
            <a:r>
              <a:rPr lang="en-US" sz="3500" b="1" dirty="0"/>
              <a:t> </a:t>
            </a:r>
            <a:r>
              <a:rPr lang="en-US" sz="3500" b="1" dirty="0" err="1"/>
              <a:t>maingat</a:t>
            </a:r>
            <a:r>
              <a:rPr lang="en-US" sz="3500" b="1" dirty="0"/>
              <a:t> </a:t>
            </a:r>
            <a:r>
              <a:rPr lang="en-US" sz="3500" b="1" dirty="0" err="1"/>
              <a:t>na</a:t>
            </a:r>
            <a:r>
              <a:rPr lang="en-US" sz="3500" b="1" dirty="0"/>
              <a:t> </a:t>
            </a:r>
            <a:r>
              <a:rPr lang="en-US" sz="3500" b="1" dirty="0" err="1"/>
              <a:t>pagtitimbang-timbang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mga</a:t>
            </a:r>
            <a:r>
              <a:rPr lang="en-US" sz="3500" b="1" dirty="0"/>
              <a:t> </a:t>
            </a:r>
            <a:r>
              <a:rPr lang="en-US" sz="3500" b="1" dirty="0" err="1"/>
              <a:t>pangyayari</a:t>
            </a:r>
            <a:r>
              <a:rPr lang="en-US" sz="3500" b="1" dirty="0"/>
              <a:t> at </a:t>
            </a:r>
            <a:r>
              <a:rPr lang="en-US" sz="3500" b="1" dirty="0" err="1"/>
              <a:t>mga</a:t>
            </a:r>
            <a:r>
              <a:rPr lang="en-US" sz="3500" b="1" dirty="0"/>
              <a:t> </a:t>
            </a:r>
            <a:r>
              <a:rPr lang="en-US" sz="3500" b="1" dirty="0" err="1"/>
              <a:t>kaisipan</a:t>
            </a:r>
            <a:r>
              <a:rPr lang="en-US" sz="3500" b="1" dirty="0"/>
              <a:t>. Kung </a:t>
            </a:r>
            <a:r>
              <a:rPr lang="en-US" sz="3500" b="1" dirty="0" err="1"/>
              <a:t>minsa'y</a:t>
            </a:r>
            <a:r>
              <a:rPr lang="en-US" sz="3500" b="1" dirty="0"/>
              <a:t> </a:t>
            </a:r>
            <a:r>
              <a:rPr lang="en-US" sz="3500" b="1" dirty="0" err="1"/>
              <a:t>tinatawag</a:t>
            </a:r>
            <a:r>
              <a:rPr lang="en-US" sz="3500" b="1" dirty="0"/>
              <a:t> </a:t>
            </a:r>
            <a:r>
              <a:rPr lang="en-US" sz="3500" b="1" dirty="0" err="1"/>
              <a:t>itong</a:t>
            </a:r>
            <a:r>
              <a:rPr lang="en-US" sz="3500" b="1" dirty="0"/>
              <a:t> impersonal o </a:t>
            </a:r>
            <a:r>
              <a:rPr lang="en-US" sz="3500" b="1" dirty="0" err="1"/>
              <a:t>syentipiko</a:t>
            </a:r>
            <a:r>
              <a:rPr lang="en-US" sz="3500" b="1" dirty="0"/>
              <a:t> </a:t>
            </a:r>
            <a:r>
              <a:rPr lang="en-US" sz="3500" b="1" dirty="0" err="1"/>
              <a:t>sapagkat</a:t>
            </a:r>
            <a:r>
              <a:rPr lang="en-US" sz="3500" b="1" dirty="0"/>
              <a:t> </a:t>
            </a:r>
            <a:r>
              <a:rPr lang="en-US" sz="3500" b="1" dirty="0" err="1"/>
              <a:t>ito'y</a:t>
            </a:r>
            <a:r>
              <a:rPr lang="en-US" sz="3500" b="1" dirty="0"/>
              <a:t> </a:t>
            </a:r>
            <a:r>
              <a:rPr lang="en-US" sz="3500" b="1" dirty="0" err="1"/>
              <a:t>binabasa</a:t>
            </a:r>
            <a:r>
              <a:rPr lang="en-US" sz="3500" b="1" dirty="0"/>
              <a:t> </a:t>
            </a:r>
            <a:r>
              <a:rPr lang="en-US" sz="3500" b="1" dirty="0" err="1"/>
              <a:t>upang</a:t>
            </a:r>
            <a:r>
              <a:rPr lang="en-US" sz="3500" b="1" dirty="0"/>
              <a:t> </a:t>
            </a:r>
            <a:r>
              <a:rPr lang="en-US" sz="3500" b="1" dirty="0" err="1"/>
              <a:t>makakuha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impormasyon</a:t>
            </a:r>
            <a:r>
              <a:rPr lang="en-US" sz="3500" dirty="0"/>
              <a:t>. </a:t>
            </a:r>
            <a:br>
              <a:rPr lang="en-US" sz="3500" dirty="0"/>
            </a:b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>2. </a:t>
            </a:r>
            <a:r>
              <a:rPr lang="en-US" sz="3500" b="1" dirty="0" err="1">
                <a:solidFill>
                  <a:srgbClr val="0070C0"/>
                </a:solidFill>
              </a:rPr>
              <a:t>Impormal</a:t>
            </a:r>
            <a:r>
              <a:rPr lang="en-US" sz="3500" b="1" dirty="0"/>
              <a:t> </a:t>
            </a:r>
            <a:r>
              <a:rPr lang="en-US" sz="3500" dirty="0"/>
              <a:t>- </a:t>
            </a:r>
            <a:r>
              <a:rPr lang="en-US" sz="3500" b="1" dirty="0" err="1"/>
              <a:t>ito</a:t>
            </a:r>
            <a:r>
              <a:rPr lang="en-US" sz="3500" b="1" dirty="0"/>
              <a:t> ay </a:t>
            </a:r>
            <a:r>
              <a:rPr lang="en-US" sz="3500" b="1" dirty="0" err="1"/>
              <a:t>tinatawag</a:t>
            </a:r>
            <a:r>
              <a:rPr lang="en-US" sz="3500" b="1" dirty="0"/>
              <a:t> ding </a:t>
            </a:r>
            <a:r>
              <a:rPr lang="en-US" sz="3500" b="1" dirty="0" err="1"/>
              <a:t>pamilyar</a:t>
            </a:r>
            <a:r>
              <a:rPr lang="en-US" sz="3500" b="1" dirty="0"/>
              <a:t> o personal </a:t>
            </a:r>
            <a:r>
              <a:rPr lang="en-US" sz="3500" b="1" dirty="0" err="1"/>
              <a:t>na</a:t>
            </a:r>
            <a:r>
              <a:rPr lang="en-US" sz="3500" b="1" dirty="0"/>
              <a:t> </a:t>
            </a:r>
            <a:r>
              <a:rPr lang="en-US" sz="3500" b="1" dirty="0" err="1"/>
              <a:t>nagbibigay-diin</a:t>
            </a:r>
            <a:r>
              <a:rPr lang="en-US" sz="3500" b="1" dirty="0"/>
              <a:t> </a:t>
            </a:r>
            <a:r>
              <a:rPr lang="en-US" sz="3500" b="1" dirty="0" err="1"/>
              <a:t>sa</a:t>
            </a:r>
            <a:r>
              <a:rPr lang="en-US" sz="3500" b="1" dirty="0"/>
              <a:t> </a:t>
            </a:r>
            <a:r>
              <a:rPr lang="en-US" sz="3500" b="1" dirty="0" err="1"/>
              <a:t>isang</a:t>
            </a:r>
            <a:r>
              <a:rPr lang="en-US" sz="3500" b="1" dirty="0"/>
              <a:t> </a:t>
            </a:r>
            <a:r>
              <a:rPr lang="en-US" sz="3500" b="1" dirty="0" err="1"/>
              <a:t>estilong</a:t>
            </a:r>
            <a:r>
              <a:rPr lang="en-US" sz="3500" b="1" dirty="0"/>
              <a:t> </a:t>
            </a:r>
            <a:r>
              <a:rPr lang="en-US" sz="3500" b="1" dirty="0" err="1"/>
              <a:t>nagpapamalas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katauhan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may </a:t>
            </a:r>
            <a:r>
              <a:rPr lang="en-US" sz="3500" b="1" dirty="0" err="1"/>
              <a:t>akda</a:t>
            </a:r>
            <a:r>
              <a:rPr lang="en-US" sz="3500" b="1" dirty="0"/>
              <a:t>. Ito ay may </a:t>
            </a:r>
            <a:r>
              <a:rPr lang="en-US" sz="3500" b="1" dirty="0" err="1"/>
              <a:t>himig</a:t>
            </a:r>
            <a:r>
              <a:rPr lang="en-US" sz="3500" b="1" dirty="0"/>
              <a:t> </a:t>
            </a:r>
            <a:r>
              <a:rPr lang="en-US" sz="3500" b="1" dirty="0" err="1"/>
              <a:t>na</a:t>
            </a:r>
            <a:r>
              <a:rPr lang="en-US" sz="3500" b="1" dirty="0"/>
              <a:t> </a:t>
            </a:r>
            <a:r>
              <a:rPr lang="en-US" sz="3500" b="1" dirty="0" err="1"/>
              <a:t>parang</a:t>
            </a:r>
            <a:r>
              <a:rPr lang="en-US" sz="3500" b="1" dirty="0"/>
              <a:t> </a:t>
            </a:r>
            <a:r>
              <a:rPr lang="en-US" sz="3500" b="1" dirty="0" err="1"/>
              <a:t>nakikipag-usap</a:t>
            </a:r>
            <a:r>
              <a:rPr lang="en-US" sz="3500" b="1" dirty="0"/>
              <a:t>, </a:t>
            </a:r>
            <a:r>
              <a:rPr lang="en-US" sz="3500" b="1" dirty="0" err="1"/>
              <a:t>nais</a:t>
            </a:r>
            <a:r>
              <a:rPr lang="en-US" sz="3500" b="1" dirty="0"/>
              <a:t> </a:t>
            </a:r>
            <a:r>
              <a:rPr lang="en-US" sz="3500" b="1" dirty="0" err="1"/>
              <a:t>maglahad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isang</a:t>
            </a:r>
            <a:r>
              <a:rPr lang="en-US" sz="3500" b="1" dirty="0"/>
              <a:t> </a:t>
            </a:r>
            <a:r>
              <a:rPr lang="en-US" sz="3500" b="1" dirty="0" err="1"/>
              <a:t>panuntunan</a:t>
            </a:r>
            <a:r>
              <a:rPr lang="en-US" sz="3500" b="1" dirty="0"/>
              <a:t> </a:t>
            </a:r>
            <a:r>
              <a:rPr lang="en-US" sz="3500" b="1" dirty="0" err="1"/>
              <a:t>sa</a:t>
            </a:r>
            <a:r>
              <a:rPr lang="en-US" sz="3500" b="1" dirty="0"/>
              <a:t> </a:t>
            </a:r>
            <a:r>
              <a:rPr lang="en-US" sz="3500" b="1" dirty="0" err="1"/>
              <a:t>buhay</a:t>
            </a:r>
            <a:r>
              <a:rPr lang="en-US" sz="3500" b="1" dirty="0"/>
              <a:t>. Ito </a:t>
            </a:r>
            <a:r>
              <a:rPr lang="en-US" sz="3500" b="1" dirty="0" err="1"/>
              <a:t>rin</a:t>
            </a:r>
            <a:r>
              <a:rPr lang="en-US" sz="3500" b="1" dirty="0"/>
              <a:t> ay </a:t>
            </a:r>
            <a:r>
              <a:rPr lang="en-US" sz="3500" b="1" dirty="0" err="1"/>
              <a:t>naglalarawan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mga</a:t>
            </a:r>
            <a:r>
              <a:rPr lang="en-US" sz="3500" b="1" dirty="0"/>
              <a:t> </a:t>
            </a:r>
            <a:r>
              <a:rPr lang="en-US" sz="3500" b="1" dirty="0" err="1"/>
              <a:t>pakahulugan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may </a:t>
            </a:r>
            <a:r>
              <a:rPr lang="en-US" sz="3500" b="1" dirty="0" err="1"/>
              <a:t>akda</a:t>
            </a:r>
            <a:r>
              <a:rPr lang="en-US" sz="3500" b="1" dirty="0"/>
              <a:t> </a:t>
            </a:r>
            <a:r>
              <a:rPr lang="en-US" sz="3500" b="1" dirty="0" err="1"/>
              <a:t>sa</a:t>
            </a:r>
            <a:r>
              <a:rPr lang="en-US" sz="3500" b="1" dirty="0"/>
              <a:t> </a:t>
            </a:r>
            <a:r>
              <a:rPr lang="en-US" sz="3500" b="1" dirty="0" err="1"/>
              <a:t>isang</a:t>
            </a:r>
            <a:r>
              <a:rPr lang="en-US" sz="3500" b="1" dirty="0"/>
              <a:t> </a:t>
            </a:r>
            <a:r>
              <a:rPr lang="en-US" sz="3500" b="1" dirty="0" err="1"/>
              <a:t>pangyayari</a:t>
            </a:r>
            <a:r>
              <a:rPr lang="en-US" sz="3500" b="1" dirty="0"/>
              <a:t> </a:t>
            </a:r>
            <a:r>
              <a:rPr lang="en-US" sz="3500" b="1" dirty="0" err="1"/>
              <a:t>sa</a:t>
            </a:r>
            <a:r>
              <a:rPr lang="en-US" sz="3500" b="1" dirty="0"/>
              <a:t> </a:t>
            </a:r>
            <a:r>
              <a:rPr lang="en-US" sz="3500" b="1" dirty="0" err="1"/>
              <a:t>buhay</a:t>
            </a:r>
            <a:r>
              <a:rPr lang="en-US" sz="3500" b="1" dirty="0"/>
              <a:t>, </a:t>
            </a:r>
            <a:r>
              <a:rPr lang="en-US" sz="3500" b="1" dirty="0" err="1"/>
              <a:t>nagtatala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kanyang</a:t>
            </a:r>
            <a:r>
              <a:rPr lang="en-US" sz="3500" b="1" dirty="0"/>
              <a:t> </a:t>
            </a:r>
            <a:r>
              <a:rPr lang="en-US" sz="3500" b="1" dirty="0" err="1"/>
              <a:t>pagmumuni</a:t>
            </a:r>
            <a:r>
              <a:rPr lang="en-US" sz="3500" b="1" dirty="0"/>
              <a:t>-muni at </a:t>
            </a:r>
            <a:r>
              <a:rPr lang="en-US" sz="3500" b="1" dirty="0" err="1"/>
              <a:t>paglalahad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pala-palagay</a:t>
            </a:r>
            <a:r>
              <a:rPr lang="en-US" sz="3500" b="1" dirty="0"/>
              <a:t> o </a:t>
            </a:r>
            <a:r>
              <a:rPr lang="en-US" sz="3500" b="1" dirty="0" err="1"/>
              <a:t>kuro-kur</a:t>
            </a:r>
            <a:r>
              <a:rPr lang="en-US" sz="3500" dirty="0" err="1"/>
              <a:t>o</a:t>
            </a:r>
            <a:r>
              <a:rPr lang="en-US" sz="3500" dirty="0"/>
              <a:t>. </a:t>
            </a:r>
            <a:br>
              <a:rPr lang="en-US" sz="3500" dirty="0"/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83100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5821363"/>
          </a:xfrm>
        </p:spPr>
        <p:txBody>
          <a:bodyPr>
            <a:noAutofit/>
          </a:bodyPr>
          <a:lstStyle/>
          <a:p>
            <a:r>
              <a:rPr lang="en-US" sz="3500" b="1" dirty="0"/>
              <a:t>    </a:t>
            </a:r>
            <a:r>
              <a:rPr lang="en-US" sz="3500" b="1" dirty="0" smtClean="0"/>
              <a:t>             </a:t>
            </a:r>
            <a:r>
              <a:rPr lang="en-US" sz="3500" b="1" dirty="0" err="1" smtClean="0">
                <a:latin typeface="Script MT Bold" pitchFamily="66" charset="0"/>
              </a:rPr>
              <a:t>Katangian</a:t>
            </a:r>
            <a:r>
              <a:rPr lang="en-US" sz="3500" b="1" dirty="0" smtClean="0">
                <a:latin typeface="Script MT Bold" pitchFamily="66" charset="0"/>
              </a:rPr>
              <a:t> </a:t>
            </a:r>
            <a:r>
              <a:rPr lang="en-US" sz="3500" b="1" dirty="0" err="1">
                <a:latin typeface="Script MT Bold" pitchFamily="66" charset="0"/>
              </a:rPr>
              <a:t>ng</a:t>
            </a:r>
            <a:r>
              <a:rPr lang="en-US" sz="3500" b="1" dirty="0">
                <a:latin typeface="Script MT Bold" pitchFamily="66" charset="0"/>
              </a:rPr>
              <a:t> </a:t>
            </a:r>
            <a:r>
              <a:rPr lang="en-US" sz="3500" b="1" dirty="0" err="1">
                <a:latin typeface="Script MT Bold" pitchFamily="66" charset="0"/>
              </a:rPr>
              <a:t>Impormal</a:t>
            </a: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>    </a:t>
            </a:r>
            <a:r>
              <a:rPr lang="en-US" sz="3500" b="1" dirty="0"/>
              <a:t>1. </a:t>
            </a:r>
            <a:r>
              <a:rPr lang="en-US" sz="3500" b="1" dirty="0" err="1"/>
              <a:t>Ang</a:t>
            </a:r>
            <a:r>
              <a:rPr lang="en-US" sz="3500" b="1" dirty="0"/>
              <a:t> </a:t>
            </a:r>
            <a:r>
              <a:rPr lang="en-US" sz="3500" b="1" dirty="0" err="1"/>
              <a:t>paksa'y</a:t>
            </a:r>
            <a:r>
              <a:rPr lang="en-US" sz="3500" b="1" dirty="0"/>
              <a:t> </a:t>
            </a:r>
            <a:r>
              <a:rPr lang="en-US" sz="3500" b="1" dirty="0" err="1"/>
              <a:t>kaakit-akit</a:t>
            </a:r>
            <a:r>
              <a:rPr lang="en-US" sz="3500" b="1" dirty="0"/>
              <a:t> at </a:t>
            </a:r>
            <a:r>
              <a:rPr lang="en-US" sz="3500" b="1" dirty="0" err="1"/>
              <a:t>kawili-wili</a:t>
            </a: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/>
              <a:t>    2. </a:t>
            </a:r>
            <a:r>
              <a:rPr lang="en-US" sz="3500" b="1" dirty="0" err="1"/>
              <a:t>Ito'y</a:t>
            </a:r>
            <a:r>
              <a:rPr lang="en-US" sz="3500" b="1" dirty="0"/>
              <a:t> </a:t>
            </a:r>
            <a:r>
              <a:rPr lang="en-US" sz="3500" b="1" dirty="0" err="1"/>
              <a:t>hindi</a:t>
            </a:r>
            <a:r>
              <a:rPr lang="en-US" sz="3500" b="1" dirty="0"/>
              <a:t> </a:t>
            </a:r>
            <a:r>
              <a:rPr lang="en-US" sz="3500" b="1" dirty="0" err="1"/>
              <a:t>isinulat</a:t>
            </a:r>
            <a:r>
              <a:rPr lang="en-US" sz="3500" b="1" dirty="0"/>
              <a:t> </a:t>
            </a:r>
            <a:r>
              <a:rPr lang="en-US" sz="3500" b="1" dirty="0" err="1"/>
              <a:t>upang</a:t>
            </a:r>
            <a:r>
              <a:rPr lang="en-US" sz="3500" b="1" dirty="0"/>
              <a:t> </a:t>
            </a:r>
            <a:r>
              <a:rPr lang="en-US" sz="3500" b="1" dirty="0" err="1"/>
              <a:t>makasakit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damdamin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iba</a:t>
            </a:r>
            <a:r>
              <a:rPr lang="en-US" sz="3500" b="1" dirty="0"/>
              <a:t> o </a:t>
            </a:r>
            <a:r>
              <a:rPr lang="en-US" sz="3500" b="1" dirty="0" err="1"/>
              <a:t>upang</a:t>
            </a:r>
            <a:r>
              <a:rPr lang="en-US" sz="3500" b="1" dirty="0"/>
              <a:t> </a:t>
            </a:r>
            <a:r>
              <a:rPr lang="en-US" sz="3500" b="1" dirty="0" err="1"/>
              <a:t>mangaral</a:t>
            </a:r>
            <a:r>
              <a:rPr lang="en-US" sz="3500" b="1" dirty="0"/>
              <a:t>.</a:t>
            </a:r>
            <a:br>
              <a:rPr lang="en-US" sz="3500" b="1" dirty="0"/>
            </a:br>
            <a:r>
              <a:rPr lang="en-US" sz="3500" b="1" dirty="0"/>
              <a:t>    3. </a:t>
            </a:r>
            <a:r>
              <a:rPr lang="en-US" sz="3500" b="1" dirty="0" err="1"/>
              <a:t>Ito'y</a:t>
            </a:r>
            <a:r>
              <a:rPr lang="en-US" sz="3500" b="1" dirty="0"/>
              <a:t> </a:t>
            </a:r>
            <a:r>
              <a:rPr lang="en-US" sz="3500" b="1" dirty="0" err="1"/>
              <a:t>masigla</a:t>
            </a:r>
            <a:r>
              <a:rPr lang="en-US" sz="3500" b="1" dirty="0"/>
              <a:t>, </a:t>
            </a:r>
            <a:r>
              <a:rPr lang="en-US" sz="3500" b="1" dirty="0" err="1"/>
              <a:t>masaya</a:t>
            </a:r>
            <a:r>
              <a:rPr lang="en-US" sz="3500" b="1" dirty="0"/>
              <a:t>, </a:t>
            </a:r>
            <a:r>
              <a:rPr lang="en-US" sz="3500" b="1" dirty="0" err="1"/>
              <a:t>magpatawa</a:t>
            </a:r>
            <a:r>
              <a:rPr lang="en-US" sz="3500" b="1" dirty="0"/>
              <a:t>.</a:t>
            </a:r>
            <a:br>
              <a:rPr lang="en-US" sz="3500" b="1" dirty="0"/>
            </a:br>
            <a:r>
              <a:rPr lang="en-US" sz="3500" b="1" dirty="0"/>
              <a:t>    4. </a:t>
            </a:r>
            <a:r>
              <a:rPr lang="en-US" sz="3500" b="1" dirty="0" err="1"/>
              <a:t>Maliwanag</a:t>
            </a:r>
            <a:r>
              <a:rPr lang="en-US" sz="3500" b="1" dirty="0"/>
              <a:t> </a:t>
            </a:r>
            <a:r>
              <a:rPr lang="en-US" sz="3500" b="1" dirty="0" err="1"/>
              <a:t>na</a:t>
            </a:r>
            <a:r>
              <a:rPr lang="en-US" sz="3500" b="1" dirty="0"/>
              <a:t> </a:t>
            </a:r>
            <a:r>
              <a:rPr lang="en-US" sz="3500" b="1" dirty="0" err="1"/>
              <a:t>mababanaag</a:t>
            </a:r>
            <a:r>
              <a:rPr lang="en-US" sz="3500" b="1" dirty="0"/>
              <a:t> </a:t>
            </a:r>
            <a:r>
              <a:rPr lang="en-US" sz="3500" b="1" dirty="0" err="1"/>
              <a:t>ang</a:t>
            </a:r>
            <a:r>
              <a:rPr lang="en-US" sz="3500" b="1" dirty="0"/>
              <a:t> </a:t>
            </a:r>
            <a:r>
              <a:rPr lang="en-US" sz="3500" b="1" dirty="0" err="1"/>
              <a:t>magandang</a:t>
            </a:r>
            <a:r>
              <a:rPr lang="en-US" sz="3500" b="1" dirty="0"/>
              <a:t> </a:t>
            </a:r>
            <a:r>
              <a:rPr lang="en-US" sz="3500" b="1" dirty="0" err="1"/>
              <a:t>kalooban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may </a:t>
            </a:r>
            <a:r>
              <a:rPr lang="en-US" sz="3500" b="1" dirty="0" err="1"/>
              <a:t>akda</a:t>
            </a:r>
            <a:r>
              <a:rPr lang="en-US" sz="3500" b="1" dirty="0"/>
              <a:t>.</a:t>
            </a:r>
            <a:br>
              <a:rPr lang="en-US" sz="3500" b="1" dirty="0"/>
            </a:br>
            <a:r>
              <a:rPr lang="en-US" sz="3500" b="1" dirty="0"/>
              <a:t>    5. </a:t>
            </a:r>
            <a:r>
              <a:rPr lang="en-US" sz="3500" b="1" dirty="0" err="1"/>
              <a:t>Nagpapakilala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</a:t>
            </a:r>
            <a:r>
              <a:rPr lang="en-US" sz="3500" b="1" dirty="0" err="1"/>
              <a:t>malawak</a:t>
            </a:r>
            <a:r>
              <a:rPr lang="en-US" sz="3500" b="1" dirty="0"/>
              <a:t> </a:t>
            </a:r>
            <a:r>
              <a:rPr lang="en-US" sz="3500" b="1" dirty="0" err="1"/>
              <a:t>na</a:t>
            </a:r>
            <a:r>
              <a:rPr lang="en-US" sz="3500" b="1" dirty="0"/>
              <a:t> </a:t>
            </a:r>
            <a:r>
              <a:rPr lang="en-US" sz="3500" b="1" dirty="0" err="1"/>
              <a:t>kaalaman</a:t>
            </a:r>
            <a:r>
              <a:rPr lang="en-US" sz="3500" b="1" dirty="0"/>
              <a:t> </a:t>
            </a:r>
            <a:r>
              <a:rPr lang="en-US" sz="3500" b="1" dirty="0" err="1"/>
              <a:t>ng</a:t>
            </a:r>
            <a:r>
              <a:rPr lang="en-US" sz="3500" b="1" dirty="0"/>
              <a:t> may </a:t>
            </a:r>
            <a:r>
              <a:rPr lang="en-US" sz="3500" b="1" dirty="0" err="1"/>
              <a:t>akda</a:t>
            </a:r>
            <a:r>
              <a:rPr lang="en-US" sz="3500" b="1" dirty="0"/>
              <a:t> </a:t>
            </a:r>
            <a:r>
              <a:rPr lang="en-US" sz="3500" b="1" dirty="0" err="1"/>
              <a:t>ukol</a:t>
            </a:r>
            <a:r>
              <a:rPr lang="en-US" sz="3500" b="1" dirty="0"/>
              <a:t> </a:t>
            </a:r>
            <a:r>
              <a:rPr lang="en-US" sz="3500" b="1" dirty="0" err="1"/>
              <a:t>sa</a:t>
            </a:r>
            <a:r>
              <a:rPr lang="en-US" sz="3500" b="1" dirty="0"/>
              <a:t> </a:t>
            </a:r>
            <a:r>
              <a:rPr lang="en-US" sz="3500" b="1" dirty="0" err="1"/>
              <a:t>mga</a:t>
            </a:r>
            <a:r>
              <a:rPr lang="en-US" sz="3500" b="1" dirty="0"/>
              <a:t> </a:t>
            </a:r>
            <a:r>
              <a:rPr lang="en-US" sz="3500" b="1" dirty="0" err="1"/>
              <a:t>aklat</a:t>
            </a:r>
            <a:r>
              <a:rPr lang="en-US" sz="3500" b="1" dirty="0"/>
              <a:t>, </a:t>
            </a:r>
            <a:r>
              <a:rPr lang="en-US" sz="3500" b="1" dirty="0" err="1"/>
              <a:t>tao</a:t>
            </a:r>
            <a:r>
              <a:rPr lang="en-US" sz="3500" b="1" dirty="0"/>
              <a:t>, </a:t>
            </a:r>
            <a:r>
              <a:rPr lang="en-US" sz="3500" b="1" dirty="0" err="1"/>
              <a:t>kalikasan</a:t>
            </a:r>
            <a:r>
              <a:rPr lang="en-US" sz="3500" b="1" dirty="0"/>
              <a:t> at </a:t>
            </a:r>
            <a:r>
              <a:rPr lang="en-US" sz="3500" b="1" dirty="0" err="1"/>
              <a:t>iba't</a:t>
            </a:r>
            <a:r>
              <a:rPr lang="en-US" sz="3500" b="1" dirty="0"/>
              <a:t> </a:t>
            </a:r>
            <a:r>
              <a:rPr lang="en-US" sz="3500" b="1" dirty="0" err="1"/>
              <a:t>ibang</a:t>
            </a:r>
            <a:r>
              <a:rPr lang="en-US" sz="3500" b="1" dirty="0"/>
              <a:t> </a:t>
            </a:r>
            <a:r>
              <a:rPr lang="en-US" sz="3500" b="1" dirty="0" err="1"/>
              <a:t>mga</a:t>
            </a:r>
            <a:r>
              <a:rPr lang="en-US" sz="3500" b="1" dirty="0"/>
              <a:t> </a:t>
            </a:r>
            <a:r>
              <a:rPr lang="en-US" sz="3500" b="1" dirty="0" err="1"/>
              <a:t>bagay</a:t>
            </a: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/>
            </a:r>
            <a:br>
              <a:rPr lang="en-US" sz="3500" dirty="0"/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4822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88331" y="2967335"/>
            <a:ext cx="5767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Bahagi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ng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Sanaysay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9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477000"/>
          </a:xfrm>
        </p:spPr>
        <p:txBody>
          <a:bodyPr>
            <a:noAutofit/>
          </a:bodyPr>
          <a:lstStyle/>
          <a:p>
            <a:r>
              <a:rPr lang="en-US" sz="2500" b="1" dirty="0" smtClean="0"/>
              <a:t>                           </a:t>
            </a:r>
            <a:r>
              <a:rPr lang="en-US" sz="3500" b="1" dirty="0" err="1" smtClean="0">
                <a:latin typeface="Script MT Bold" pitchFamily="66" charset="0"/>
              </a:rPr>
              <a:t>Bahagi</a:t>
            </a:r>
            <a:r>
              <a:rPr lang="en-US" sz="3500" b="1" dirty="0" smtClean="0">
                <a:latin typeface="Script MT Bold" pitchFamily="66" charset="0"/>
              </a:rPr>
              <a:t> </a:t>
            </a:r>
            <a:r>
              <a:rPr lang="en-US" sz="3500" b="1" dirty="0" err="1">
                <a:latin typeface="Script MT Bold" pitchFamily="66" charset="0"/>
              </a:rPr>
              <a:t>ng</a:t>
            </a:r>
            <a:r>
              <a:rPr lang="en-US" sz="3500" b="1" dirty="0">
                <a:latin typeface="Script MT Bold" pitchFamily="66" charset="0"/>
              </a:rPr>
              <a:t> </a:t>
            </a:r>
            <a:r>
              <a:rPr lang="en-US" sz="3500" b="1" dirty="0" err="1">
                <a:latin typeface="Script MT Bold" pitchFamily="66" charset="0"/>
              </a:rPr>
              <a:t>Sanaysay</a:t>
            </a:r>
            <a:r>
              <a:rPr lang="en-US" sz="2500" dirty="0"/>
              <a:t> </a:t>
            </a:r>
            <a:br>
              <a:rPr lang="en-US" sz="2500" dirty="0"/>
            </a:b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>1. </a:t>
            </a:r>
            <a:r>
              <a:rPr lang="en-US" sz="2500" b="1" dirty="0" err="1">
                <a:solidFill>
                  <a:srgbClr val="0070C0"/>
                </a:solidFill>
              </a:rPr>
              <a:t>Panimula</a:t>
            </a:r>
            <a:r>
              <a:rPr lang="en-US" sz="2500" dirty="0"/>
              <a:t> –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pinakamahalagang</a:t>
            </a:r>
            <a:r>
              <a:rPr lang="en-US" sz="2500" b="1" dirty="0"/>
              <a:t> </a:t>
            </a:r>
            <a:r>
              <a:rPr lang="en-US" sz="2500" b="1" dirty="0" err="1"/>
              <a:t>bahagi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isang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 </a:t>
            </a:r>
            <a:r>
              <a:rPr lang="en-US" sz="2500" b="1" dirty="0" err="1"/>
              <a:t>sapagkat</a:t>
            </a:r>
            <a:r>
              <a:rPr lang="en-US" sz="2500" b="1" dirty="0"/>
              <a:t> </a:t>
            </a:r>
            <a:r>
              <a:rPr lang="en-US" sz="2500" b="1" dirty="0" err="1"/>
              <a:t>ito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unang</a:t>
            </a:r>
            <a:r>
              <a:rPr lang="en-US" sz="2500" b="1" dirty="0"/>
              <a:t> </a:t>
            </a:r>
            <a:r>
              <a:rPr lang="en-US" sz="2500" b="1" dirty="0" err="1"/>
              <a:t>tinitingnan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mga</a:t>
            </a:r>
            <a:r>
              <a:rPr lang="en-US" sz="2500" b="1" dirty="0"/>
              <a:t> </a:t>
            </a:r>
            <a:r>
              <a:rPr lang="en-US" sz="2500" b="1" dirty="0" err="1"/>
              <a:t>mababasa</a:t>
            </a:r>
            <a:r>
              <a:rPr lang="en-US" sz="2500" b="1" dirty="0"/>
              <a:t>, </a:t>
            </a:r>
            <a:r>
              <a:rPr lang="en-US" sz="2500" b="1" dirty="0" err="1"/>
              <a:t>dapat</a:t>
            </a:r>
            <a:r>
              <a:rPr lang="en-US" sz="2500" b="1" dirty="0"/>
              <a:t> </a:t>
            </a:r>
            <a:r>
              <a:rPr lang="en-US" sz="2500" b="1" dirty="0" err="1"/>
              <a:t>nakapupukaw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atensyon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panimula</a:t>
            </a:r>
            <a:r>
              <a:rPr lang="en-US" sz="2500" b="1" dirty="0"/>
              <a:t> </a:t>
            </a:r>
            <a:r>
              <a:rPr lang="en-US" sz="2500" b="1" dirty="0" err="1"/>
              <a:t>upang</a:t>
            </a:r>
            <a:r>
              <a:rPr lang="en-US" sz="2500" b="1" dirty="0"/>
              <a:t> </a:t>
            </a:r>
            <a:r>
              <a:rPr lang="en-US" sz="2500" b="1" dirty="0" err="1"/>
              <a:t>ipagpatuloy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pagbasa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akda</a:t>
            </a:r>
            <a:r>
              <a:rPr lang="en-US" sz="2500" b="1" dirty="0"/>
              <a:t/>
            </a:r>
            <a:br>
              <a:rPr lang="en-US" sz="2500" b="1" dirty="0"/>
            </a:br>
            <a:r>
              <a:rPr lang="en-US" sz="2500" dirty="0" smtClean="0"/>
              <a:t>2</a:t>
            </a:r>
            <a:r>
              <a:rPr lang="en-US" sz="2500" dirty="0"/>
              <a:t>. </a:t>
            </a:r>
            <a:r>
              <a:rPr lang="en-US" sz="2500" b="1" dirty="0" err="1">
                <a:solidFill>
                  <a:srgbClr val="0070C0"/>
                </a:solidFill>
              </a:rPr>
              <a:t>Katawan</a:t>
            </a:r>
            <a:r>
              <a:rPr lang="en-US" sz="2500" dirty="0"/>
              <a:t> –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bahaging</a:t>
            </a:r>
            <a:r>
              <a:rPr lang="en-US" sz="2500" b="1" dirty="0"/>
              <a:t> </a:t>
            </a:r>
            <a:r>
              <a:rPr lang="en-US" sz="2500" b="1" dirty="0" err="1"/>
              <a:t>ito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 </a:t>
            </a:r>
            <a:r>
              <a:rPr lang="en-US" sz="2500" b="1" dirty="0" err="1"/>
              <a:t>makikita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pagtalakay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mahahalagang</a:t>
            </a:r>
            <a:r>
              <a:rPr lang="en-US" sz="2500" b="1" dirty="0"/>
              <a:t> </a:t>
            </a:r>
            <a:r>
              <a:rPr lang="en-US" sz="2500" b="1" dirty="0" err="1"/>
              <a:t>puntos</a:t>
            </a:r>
            <a:r>
              <a:rPr lang="en-US" sz="2500" b="1" dirty="0"/>
              <a:t> </a:t>
            </a:r>
            <a:r>
              <a:rPr lang="en-US" sz="2500" b="1" dirty="0" err="1"/>
              <a:t>ukol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tema</a:t>
            </a:r>
            <a:r>
              <a:rPr lang="en-US" sz="2500" b="1" dirty="0"/>
              <a:t> at </a:t>
            </a:r>
            <a:r>
              <a:rPr lang="en-US" sz="2500" b="1" dirty="0" err="1"/>
              <a:t>nilalaman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, </a:t>
            </a:r>
            <a:r>
              <a:rPr lang="en-US" sz="2500" b="1" dirty="0" err="1"/>
              <a:t>dapat</a:t>
            </a:r>
            <a:r>
              <a:rPr lang="en-US" sz="2500" b="1" dirty="0"/>
              <a:t> </a:t>
            </a:r>
            <a:r>
              <a:rPr lang="en-US" sz="2500" b="1" dirty="0" err="1"/>
              <a:t>ipaliwanag</a:t>
            </a:r>
            <a:r>
              <a:rPr lang="en-US" sz="2500" b="1" dirty="0"/>
              <a:t> </a:t>
            </a:r>
            <a:r>
              <a:rPr lang="en-US" sz="2500" b="1" dirty="0" err="1"/>
              <a:t>nang</a:t>
            </a:r>
            <a:r>
              <a:rPr lang="en-US" sz="2500" b="1" dirty="0"/>
              <a:t> </a:t>
            </a:r>
            <a:r>
              <a:rPr lang="en-US" sz="2500" b="1" dirty="0" err="1"/>
              <a:t>mabuti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bawat</a:t>
            </a:r>
            <a:r>
              <a:rPr lang="en-US" sz="2500" b="1" dirty="0"/>
              <a:t> </a:t>
            </a:r>
            <a:r>
              <a:rPr lang="en-US" sz="2500" b="1" dirty="0" err="1"/>
              <a:t>puntos</a:t>
            </a:r>
            <a:r>
              <a:rPr lang="en-US" sz="2500" b="1" dirty="0"/>
              <a:t> </a:t>
            </a:r>
            <a:r>
              <a:rPr lang="en-US" sz="2500" b="1" dirty="0" err="1"/>
              <a:t>upang</a:t>
            </a:r>
            <a:r>
              <a:rPr lang="en-US" sz="2500" b="1" dirty="0"/>
              <a:t> </a:t>
            </a:r>
            <a:r>
              <a:rPr lang="en-US" sz="2500" b="1" dirty="0" err="1"/>
              <a:t>maunawaan</a:t>
            </a:r>
            <a:r>
              <a:rPr lang="en-US" sz="2500" b="1" dirty="0"/>
              <a:t> </a:t>
            </a:r>
            <a:r>
              <a:rPr lang="en-US" sz="2500" b="1" dirty="0" err="1"/>
              <a:t>ito</a:t>
            </a:r>
            <a:r>
              <a:rPr lang="en-US" sz="2500" b="1" dirty="0"/>
              <a:t> </a:t>
            </a:r>
            <a:r>
              <a:rPr lang="en-US" sz="2500" b="1" dirty="0" err="1"/>
              <a:t>nang</a:t>
            </a:r>
            <a:r>
              <a:rPr lang="en-US" sz="2500" b="1" dirty="0"/>
              <a:t> </a:t>
            </a:r>
            <a:r>
              <a:rPr lang="en-US" sz="2500" b="1" dirty="0" err="1"/>
              <a:t>maigi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>3. </a:t>
            </a:r>
            <a:r>
              <a:rPr lang="en-US" sz="2500" b="1" dirty="0" err="1">
                <a:solidFill>
                  <a:srgbClr val="0070C0"/>
                </a:solidFill>
              </a:rPr>
              <a:t>Wakas</a:t>
            </a:r>
            <a:r>
              <a:rPr lang="en-US" sz="2500" dirty="0"/>
              <a:t> – </a:t>
            </a:r>
            <a:r>
              <a:rPr lang="en-US" sz="2500" b="1" dirty="0" err="1"/>
              <a:t>nagsasara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talakayang</a:t>
            </a:r>
            <a:r>
              <a:rPr lang="en-US" sz="2500" b="1" dirty="0"/>
              <a:t> </a:t>
            </a:r>
            <a:r>
              <a:rPr lang="en-US" sz="2500" b="1" dirty="0" err="1"/>
              <a:t>naganap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katawan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;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bahaging</a:t>
            </a:r>
            <a:r>
              <a:rPr lang="en-US" sz="2500" b="1" dirty="0"/>
              <a:t> </a:t>
            </a:r>
            <a:r>
              <a:rPr lang="en-US" sz="2500" b="1" dirty="0" err="1"/>
              <a:t>ito</a:t>
            </a:r>
            <a:r>
              <a:rPr lang="en-US" sz="2500" b="1" dirty="0"/>
              <a:t> </a:t>
            </a:r>
            <a:r>
              <a:rPr lang="en-US" sz="2500" b="1" dirty="0" err="1"/>
              <a:t>nahahamon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pag-iisip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maisakatuparan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mga</a:t>
            </a:r>
            <a:r>
              <a:rPr lang="en-US" sz="2500" b="1" dirty="0"/>
              <a:t> </a:t>
            </a:r>
            <a:r>
              <a:rPr lang="en-US" sz="2500" b="1" dirty="0" err="1"/>
              <a:t>tinalakay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 </a:t>
            </a: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dirty="0"/>
              <a:t/>
            </a:r>
            <a:br>
              <a:rPr lang="en-US" sz="3500" dirty="0"/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7044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30865" y="2967335"/>
            <a:ext cx="6682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Paggawa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ng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SANAYSAY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93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/>
            <a:r>
              <a:rPr lang="en-US" altLang="en-US" b="1"/>
              <a:t>Pagsulat ng simula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19200"/>
            <a:ext cx="6629400" cy="5334000"/>
          </a:xfrm>
        </p:spPr>
        <p:txBody>
          <a:bodyPr/>
          <a:lstStyle/>
          <a:p>
            <a:pPr marL="1371600" lvl="2" indent="-457200"/>
            <a:r>
              <a:rPr lang="en-US" altLang="en-US" b="1"/>
              <a:t>paggamit ng retorikal na tanong</a:t>
            </a:r>
          </a:p>
          <a:p>
            <a:pPr marL="1371600" lvl="2" indent="-457200"/>
            <a:r>
              <a:rPr lang="en-US" altLang="en-US" b="1"/>
              <a:t>paggamit ng mga sipi</a:t>
            </a:r>
          </a:p>
          <a:p>
            <a:pPr marL="1371600" lvl="2" indent="-457200"/>
            <a:r>
              <a:rPr lang="en-US" altLang="en-US" b="1"/>
              <a:t>paggamit ng mga hiram na elemento mula sa panitikan</a:t>
            </a:r>
          </a:p>
          <a:p>
            <a:pPr marL="1371600" lvl="2" indent="-457200"/>
            <a:r>
              <a:rPr lang="en-US" altLang="en-US" b="1"/>
              <a:t>paggamit ng mga hiram na elemento mula sa pamamahayag</a:t>
            </a:r>
          </a:p>
          <a:p>
            <a:pPr marL="1371600" lvl="2" indent="-457200"/>
            <a:r>
              <a:rPr lang="en-US" altLang="en-US" b="1"/>
              <a:t>mas mainam na ihayag ang “ thesis statement “ sa simula upang mabigyang pokus ang argumento at mensaheng nais ipahayag.</a:t>
            </a:r>
          </a:p>
          <a:p>
            <a:pPr marL="1371600" lvl="2" indent="-457200"/>
            <a:r>
              <a:rPr lang="en-US" altLang="en-US" b="1"/>
              <a:t>maari ding gumamit ng tema maliban sa “ thesis statement . “</a:t>
            </a:r>
          </a:p>
        </p:txBody>
      </p:sp>
    </p:spTree>
    <p:extLst>
      <p:ext uri="{BB962C8B-B14F-4D97-AF65-F5344CB8AC3E}">
        <p14:creationId xmlns:p14="http://schemas.microsoft.com/office/powerpoint/2010/main" val="17019671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/>
            <a:r>
              <a:rPr lang="en-US" altLang="en-US"/>
              <a:t>Panimula 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>
              <a:lnSpc>
                <a:spcPct val="90000"/>
              </a:lnSpc>
            </a:pPr>
            <a:r>
              <a:rPr lang="en-US" altLang="en-US"/>
              <a:t>Ano ang nais bigyang kahulugan?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altLang="en-US"/>
              <a:t>Pagbibigay ng mga naunang kaalaman.</a:t>
            </a:r>
          </a:p>
          <a:p>
            <a:pPr marL="990600" lvl="1" indent="-533400">
              <a:lnSpc>
                <a:spcPct val="90000"/>
              </a:lnSpc>
            </a:pPr>
            <a:r>
              <a:rPr lang="sv-SE" altLang="en-US"/>
              <a:t>Mga impormasyon na maaring  makatulong.</a:t>
            </a:r>
            <a:endParaRPr lang="en-US" altLang="en-US"/>
          </a:p>
          <a:p>
            <a:pPr marL="609600" indent="-609600">
              <a:lnSpc>
                <a:spcPct val="90000"/>
              </a:lnSpc>
            </a:pPr>
            <a:r>
              <a:rPr lang="sv-SE" altLang="en-US" sz="2400"/>
              <a:t>1. Pagbibigay ng sariling karanasan.</a:t>
            </a:r>
          </a:p>
          <a:p>
            <a:pPr marL="609600" indent="-609600">
              <a:lnSpc>
                <a:spcPct val="90000"/>
              </a:lnSpc>
            </a:pPr>
            <a:r>
              <a:rPr lang="sv-SE" altLang="en-US" sz="2400"/>
              <a:t>2. Pagbibigay ng karanasan ng iba.</a:t>
            </a:r>
          </a:p>
          <a:p>
            <a:pPr marL="609600" indent="-609600">
              <a:lnSpc>
                <a:spcPct val="90000"/>
              </a:lnSpc>
            </a:pPr>
            <a:r>
              <a:rPr lang="sv-SE" altLang="en-US" sz="2400"/>
              <a:t>3. Pagbibigay ng impormasyon mula sa nabasa.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504336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/>
            <a:r>
              <a:rPr lang="en-US" altLang="en-US" b="1"/>
              <a:t>Pagsulat ng katawan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295400"/>
            <a:ext cx="6400800" cy="5257800"/>
          </a:xfrm>
        </p:spPr>
        <p:txBody>
          <a:bodyPr/>
          <a:lstStyle/>
          <a:p>
            <a:pPr marL="1371600" lvl="2" indent="-457200">
              <a:lnSpc>
                <a:spcPct val="90000"/>
              </a:lnSpc>
            </a:pPr>
            <a:r>
              <a:rPr lang="en-US" altLang="en-US" b="1"/>
              <a:t>Isang ideya isang talata lamang.</a:t>
            </a:r>
            <a:endParaRPr lang="sv-SE" altLang="en-US" b="1"/>
          </a:p>
          <a:p>
            <a:pPr marL="1371600" lvl="2" indent="-457200">
              <a:lnSpc>
                <a:spcPct val="90000"/>
              </a:lnSpc>
            </a:pPr>
            <a:r>
              <a:rPr lang="sv-SE" altLang="en-US" b="1"/>
              <a:t>Ang huling pangungusap ng isang talata ay maaring magsilibing transisyon. Maari ding tumayo ang isang pangungusap na talatang transisyon.</a:t>
            </a:r>
          </a:p>
          <a:p>
            <a:pPr marL="1371600" lvl="2" indent="-457200">
              <a:lnSpc>
                <a:spcPct val="90000"/>
              </a:lnSpc>
            </a:pPr>
            <a:r>
              <a:rPr lang="sv-SE" altLang="en-US" b="1"/>
              <a:t>Ang mga sumusuportang ideya ay maaring ihiwalay bilang isang talatang pangungusap. Dapat lamang tiyaking ang susunod na talata pagkatapos nito ay talatang nagpapaliwanag sa ideya ng sinundang talatang pangungusap.</a:t>
            </a:r>
            <a:endParaRPr lang="en-US" altLang="en-US" b="1"/>
          </a:p>
        </p:txBody>
      </p:sp>
    </p:spTree>
    <p:extLst>
      <p:ext uri="{BB962C8B-B14F-4D97-AF65-F5344CB8AC3E}">
        <p14:creationId xmlns:p14="http://schemas.microsoft.com/office/powerpoint/2010/main" val="31589605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Tx/>
              <a:buAutoNum type="arabicPeriod"/>
            </a:pPr>
            <a:r>
              <a:rPr lang="en-US" altLang="en-US"/>
              <a:t>Nilalaman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/>
            <a:r>
              <a:rPr lang="sv-SE" altLang="en-US"/>
              <a:t>Mga paliwanag hinggil sa mga katanungan.</a:t>
            </a:r>
            <a:endParaRPr lang="en-US" altLang="en-US"/>
          </a:p>
          <a:p>
            <a:pPr marL="990600" lvl="1" indent="-533400"/>
            <a:r>
              <a:rPr lang="sv-SE" altLang="en-US"/>
              <a:t>Mga negatibo o positibong katangiang taglay ng isyu.</a:t>
            </a:r>
            <a:endParaRPr lang="en-US" altLang="en-US"/>
          </a:p>
          <a:p>
            <a:pPr marL="990600" lvl="1" indent="-533400"/>
            <a:r>
              <a:rPr lang="en-US" altLang="en-US"/>
              <a:t>Katayuan o punto ng nagsasalaysay.</a:t>
            </a:r>
          </a:p>
          <a:p>
            <a:pPr marL="990600" lvl="1" indent="-533400"/>
            <a:r>
              <a:rPr lang="sv-SE" altLang="en-US"/>
              <a:t>Mga katibayan o suporta sa katayuan.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65971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/>
            <a:r>
              <a:rPr lang="en-US" altLang="en-US" b="1"/>
              <a:t>Pagsulat ng konklusyon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600200"/>
            <a:ext cx="6400800" cy="4876800"/>
          </a:xfrm>
        </p:spPr>
        <p:txBody>
          <a:bodyPr/>
          <a:lstStyle/>
          <a:p>
            <a:pPr marL="1371600" lvl="2" indent="-457200"/>
            <a:r>
              <a:rPr lang="sv-SE" altLang="en-US" b="1"/>
              <a:t>Ang konklusyon ay hindi lamang paglalagom ng kabuuan ng sanaysay.</a:t>
            </a:r>
          </a:p>
          <a:p>
            <a:pPr marL="1371600" lvl="2" indent="-457200"/>
            <a:r>
              <a:rPr lang="sv-SE" altLang="en-US" b="1"/>
              <a:t>Dapat maitanim sa isipan ng mambabasa ang mensahe ng buong sanaysay.</a:t>
            </a:r>
            <a:endParaRPr lang="en-US" altLang="en-US" b="1"/>
          </a:p>
        </p:txBody>
      </p:sp>
    </p:spTree>
    <p:extLst>
      <p:ext uri="{BB962C8B-B14F-4D97-AF65-F5344CB8AC3E}">
        <p14:creationId xmlns:p14="http://schemas.microsoft.com/office/powerpoint/2010/main" val="23972352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/>
            <a:r>
              <a:rPr lang="en-US" altLang="en-US"/>
              <a:t>Konklusyon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/>
            <a:r>
              <a:rPr lang="sv-SE" altLang="en-US"/>
              <a:t>Mga napatunayang bagay hinggil sa isyu.</a:t>
            </a:r>
            <a:endParaRPr lang="en-US" altLang="en-US"/>
          </a:p>
          <a:p>
            <a:pPr marL="990600" lvl="1" indent="-533400"/>
            <a:r>
              <a:rPr lang="sv-SE" altLang="en-US"/>
              <a:t>Pagpapatibay ng punto o katayuan.</a:t>
            </a:r>
            <a:endParaRPr lang="en-US" altLang="en-US"/>
          </a:p>
          <a:p>
            <a:pPr marL="990600" lvl="1" indent="-533400"/>
            <a:r>
              <a:rPr lang="sv-SE" altLang="en-US"/>
              <a:t>Maaring mag-iwan ng kakintalan o paghihikayat sa mga mambabasa.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5180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/>
            <a:r>
              <a:rPr lang="en-US" altLang="en-US" b="1"/>
              <a:t>Pokus sa Wika</a:t>
            </a:r>
            <a:r>
              <a:rPr lang="en-US" altLang="en-US"/>
              <a:t/>
            </a:r>
            <a:br>
              <a:rPr lang="en-US" altLang="en-US"/>
            </a:br>
            <a:endParaRPr lang="en-US" alt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/>
            <a:r>
              <a:rPr lang="en-US" altLang="en-US" b="1"/>
              <a:t>Iwasan ang paggamit ng sunod-sunod na mahahabang pangungusap.</a:t>
            </a:r>
          </a:p>
          <a:p>
            <a:pPr marL="990600" lvl="1" indent="-533400"/>
            <a:r>
              <a:rPr lang="en-US" altLang="en-US" b="1"/>
              <a:t>Gawing tiyak ang gamit ng wika. Huwag maging maligoy.</a:t>
            </a:r>
          </a:p>
          <a:p>
            <a:pPr marL="990600" lvl="1" indent="-533400"/>
            <a:r>
              <a:rPr lang="en-US" altLang="en-US" b="1"/>
              <a:t>Gumamit ng idyoma at tayutay kung kinakailangan.</a:t>
            </a:r>
          </a:p>
        </p:txBody>
      </p:sp>
    </p:spTree>
    <p:extLst>
      <p:ext uri="{BB962C8B-B14F-4D97-AF65-F5344CB8AC3E}">
        <p14:creationId xmlns:p14="http://schemas.microsoft.com/office/powerpoint/2010/main" val="27141190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382000" cy="6019800"/>
          </a:xfrm>
        </p:spPr>
        <p:txBody>
          <a:bodyPr>
            <a:normAutofit fontScale="77500" lnSpcReduction="20000"/>
          </a:bodyPr>
          <a:lstStyle/>
          <a:p>
            <a:r>
              <a:rPr lang="en-US" sz="4500" b="1" dirty="0" smtClean="0">
                <a:latin typeface="Script MT Bold" pitchFamily="66" charset="0"/>
              </a:rPr>
              <a:t>     </a:t>
            </a:r>
            <a:r>
              <a:rPr lang="en-US" sz="4500" b="1" dirty="0" err="1" smtClean="0">
                <a:latin typeface="Script MT Bold" pitchFamily="66" charset="0"/>
              </a:rPr>
              <a:t>Katangiang</a:t>
            </a:r>
            <a:r>
              <a:rPr lang="en-US" sz="4500" b="1" dirty="0" smtClean="0">
                <a:latin typeface="Script MT Bold" pitchFamily="66" charset="0"/>
              </a:rPr>
              <a:t> </a:t>
            </a:r>
            <a:r>
              <a:rPr lang="en-US" sz="4500" b="1" dirty="0" err="1">
                <a:latin typeface="Script MT Bold" pitchFamily="66" charset="0"/>
              </a:rPr>
              <a:t>Dapat</a:t>
            </a:r>
            <a:r>
              <a:rPr lang="en-US" sz="4500" b="1" dirty="0">
                <a:latin typeface="Script MT Bold" pitchFamily="66" charset="0"/>
              </a:rPr>
              <a:t> </a:t>
            </a:r>
            <a:r>
              <a:rPr lang="en-US" sz="4500" b="1" dirty="0" err="1">
                <a:latin typeface="Script MT Bold" pitchFamily="66" charset="0"/>
              </a:rPr>
              <a:t>Taglay</a:t>
            </a:r>
            <a:r>
              <a:rPr lang="en-US" sz="4500" b="1" dirty="0">
                <a:latin typeface="Script MT Bold" pitchFamily="66" charset="0"/>
              </a:rPr>
              <a:t> </a:t>
            </a:r>
            <a:r>
              <a:rPr lang="en-US" sz="4500" b="1" dirty="0" err="1">
                <a:latin typeface="Script MT Bold" pitchFamily="66" charset="0"/>
              </a:rPr>
              <a:t>ng</a:t>
            </a:r>
            <a:r>
              <a:rPr lang="en-US" sz="4500" b="1" dirty="0">
                <a:latin typeface="Script MT Bold" pitchFamily="66" charset="0"/>
              </a:rPr>
              <a:t> </a:t>
            </a:r>
            <a:r>
              <a:rPr lang="en-US" sz="4500" b="1" dirty="0" err="1" smtClean="0">
                <a:latin typeface="Script MT Bold" pitchFamily="66" charset="0"/>
              </a:rPr>
              <a:t>isang</a:t>
            </a:r>
            <a:endParaRPr lang="en-US" sz="4500" b="1" dirty="0" smtClean="0">
              <a:latin typeface="Script MT Bold" pitchFamily="66" charset="0"/>
            </a:endParaRPr>
          </a:p>
          <a:p>
            <a:r>
              <a:rPr lang="en-US" sz="4500" b="1" dirty="0">
                <a:latin typeface="Script MT Bold" pitchFamily="66" charset="0"/>
              </a:rPr>
              <a:t> </a:t>
            </a:r>
            <a:r>
              <a:rPr lang="en-US" sz="4500" b="1" dirty="0" smtClean="0">
                <a:latin typeface="Script MT Bold" pitchFamily="66" charset="0"/>
              </a:rPr>
              <a:t>            </a:t>
            </a:r>
            <a:r>
              <a:rPr lang="en-US" sz="4500" b="1" dirty="0" err="1" smtClean="0">
                <a:latin typeface="Script MT Bold" pitchFamily="66" charset="0"/>
              </a:rPr>
              <a:t>Mabuting</a:t>
            </a:r>
            <a:r>
              <a:rPr lang="en-US" sz="4500" b="1" dirty="0" smtClean="0">
                <a:latin typeface="Script MT Bold" pitchFamily="66" charset="0"/>
              </a:rPr>
              <a:t> </a:t>
            </a:r>
            <a:r>
              <a:rPr lang="en-US" sz="4500" b="1" dirty="0" err="1">
                <a:latin typeface="Script MT Bold" pitchFamily="66" charset="0"/>
              </a:rPr>
              <a:t>Mananaysay</a:t>
            </a:r>
            <a:r>
              <a:rPr lang="en-US" sz="4500" dirty="0">
                <a:latin typeface="Script MT Bold" pitchFamily="66" charset="0"/>
              </a:rPr>
              <a:t> </a:t>
            </a:r>
            <a:br>
              <a:rPr lang="en-US" sz="4500" dirty="0">
                <a:latin typeface="Script MT Bold" pitchFamily="66" charset="0"/>
              </a:rPr>
            </a:br>
            <a:r>
              <a:rPr lang="en-US" sz="4500" dirty="0">
                <a:latin typeface="Script MT Bold" pitchFamily="66" charset="0"/>
              </a:rPr>
              <a:t/>
            </a:r>
            <a:br>
              <a:rPr lang="en-US" sz="4500" dirty="0">
                <a:latin typeface="Script MT Bold" pitchFamily="66" charset="0"/>
              </a:rPr>
            </a:br>
            <a:r>
              <a:rPr lang="en-US" sz="4100" dirty="0"/>
              <a:t>1</a:t>
            </a:r>
            <a:r>
              <a:rPr lang="en-US" sz="4100" b="1" dirty="0"/>
              <a:t>. May </a:t>
            </a:r>
            <a:r>
              <a:rPr lang="en-US" sz="4100" b="1" dirty="0" err="1"/>
              <a:t>malawak</a:t>
            </a:r>
            <a:r>
              <a:rPr lang="en-US" sz="4100" b="1" dirty="0"/>
              <a:t> </a:t>
            </a:r>
            <a:r>
              <a:rPr lang="en-US" sz="4100" b="1" dirty="0" err="1"/>
              <a:t>na</a:t>
            </a:r>
            <a:r>
              <a:rPr lang="en-US" sz="4100" b="1" dirty="0"/>
              <a:t> </a:t>
            </a:r>
            <a:r>
              <a:rPr lang="en-US" sz="4100" b="1" dirty="0" err="1"/>
              <a:t>kaalaman</a:t>
            </a:r>
            <a:r>
              <a:rPr lang="en-US" sz="4100" b="1" dirty="0"/>
              <a:t> o </a:t>
            </a:r>
            <a:r>
              <a:rPr lang="en-US" sz="4100" b="1" dirty="0" err="1"/>
              <a:t>karanasan</a:t>
            </a:r>
            <a:r>
              <a:rPr lang="en-US" sz="4100" b="1" dirty="0"/>
              <a:t> </a:t>
            </a:r>
            <a:r>
              <a:rPr lang="en-US" sz="4100" b="1" dirty="0" err="1" smtClean="0"/>
              <a:t>sa</a:t>
            </a:r>
            <a:r>
              <a:rPr lang="en-US" sz="4100" b="1" dirty="0" smtClean="0"/>
              <a:t>      </a:t>
            </a:r>
            <a:r>
              <a:rPr lang="en-US" sz="4100" b="1" dirty="0" err="1" smtClean="0"/>
              <a:t>paksa</a:t>
            </a:r>
            <a:r>
              <a:rPr lang="en-US" sz="4100" b="1" dirty="0"/>
              <a:t/>
            </a:r>
            <a:br>
              <a:rPr lang="en-US" sz="4100" b="1" dirty="0"/>
            </a:br>
            <a:r>
              <a:rPr lang="en-US" sz="4100" b="1" dirty="0"/>
              <a:t>2. </a:t>
            </a:r>
            <a:r>
              <a:rPr lang="en-US" sz="4100" b="1" dirty="0" err="1"/>
              <a:t>Nagagamit</a:t>
            </a:r>
            <a:r>
              <a:rPr lang="en-US" sz="4100" b="1" dirty="0"/>
              <a:t> </a:t>
            </a:r>
            <a:r>
              <a:rPr lang="en-US" sz="4100" b="1" dirty="0" err="1"/>
              <a:t>ang</a:t>
            </a:r>
            <a:r>
              <a:rPr lang="en-US" sz="4100" b="1" dirty="0"/>
              <a:t> </a:t>
            </a:r>
            <a:r>
              <a:rPr lang="en-US" sz="4100" b="1" dirty="0" err="1"/>
              <a:t>wika</a:t>
            </a:r>
            <a:r>
              <a:rPr lang="en-US" sz="4100" b="1" dirty="0"/>
              <a:t> </a:t>
            </a:r>
            <a:r>
              <a:rPr lang="en-US" sz="4100" b="1" dirty="0" err="1"/>
              <a:t>nang</a:t>
            </a:r>
            <a:r>
              <a:rPr lang="en-US" sz="4100" b="1" dirty="0"/>
              <a:t> </a:t>
            </a:r>
            <a:r>
              <a:rPr lang="en-US" sz="4100" b="1" dirty="0" err="1"/>
              <a:t>wasto</a:t>
            </a:r>
            <a:r>
              <a:rPr lang="en-US" sz="4100" b="1" dirty="0"/>
              <a:t> at </a:t>
            </a:r>
            <a:r>
              <a:rPr lang="en-US" sz="4100" b="1" dirty="0" err="1"/>
              <a:t>mabisa</a:t>
            </a:r>
            <a:r>
              <a:rPr lang="en-US" sz="4100" b="1" dirty="0"/>
              <a:t/>
            </a:r>
            <a:br>
              <a:rPr lang="en-US" sz="4100" b="1" dirty="0"/>
            </a:br>
            <a:r>
              <a:rPr lang="en-US" sz="4100" b="1" dirty="0"/>
              <a:t>3. </a:t>
            </a:r>
            <a:r>
              <a:rPr lang="en-US" sz="4100" b="1" dirty="0" err="1"/>
              <a:t>Nakapipili</a:t>
            </a:r>
            <a:r>
              <a:rPr lang="en-US" sz="4100" b="1" dirty="0"/>
              <a:t> </a:t>
            </a:r>
            <a:r>
              <a:rPr lang="en-US" sz="4100" b="1" dirty="0" err="1"/>
              <a:t>ng</a:t>
            </a:r>
            <a:r>
              <a:rPr lang="en-US" sz="4100" b="1" dirty="0"/>
              <a:t> </a:t>
            </a:r>
            <a:r>
              <a:rPr lang="en-US" sz="4100" b="1" dirty="0" err="1"/>
              <a:t>mabuti</a:t>
            </a:r>
            <a:r>
              <a:rPr lang="en-US" sz="4100" b="1" dirty="0"/>
              <a:t> at </a:t>
            </a:r>
            <a:r>
              <a:rPr lang="en-US" sz="4100" b="1" dirty="0" err="1"/>
              <a:t>mabisang</a:t>
            </a:r>
            <a:r>
              <a:rPr lang="en-US" sz="4100" b="1" dirty="0"/>
              <a:t> </a:t>
            </a:r>
            <a:r>
              <a:rPr lang="en-US" sz="4100" b="1" dirty="0" err="1"/>
              <a:t>istilo</a:t>
            </a:r>
            <a:r>
              <a:rPr lang="en-US" sz="4100" b="1" dirty="0"/>
              <a:t> </a:t>
            </a:r>
            <a:r>
              <a:rPr lang="en-US" sz="4100" b="1" dirty="0" err="1"/>
              <a:t>ng</a:t>
            </a:r>
            <a:r>
              <a:rPr lang="en-US" sz="4100" b="1" dirty="0"/>
              <a:t> </a:t>
            </a:r>
            <a:r>
              <a:rPr lang="en-US" sz="4100" b="1" dirty="0" err="1"/>
              <a:t>paglalahad</a:t>
            </a:r>
            <a:r>
              <a:rPr lang="en-US" sz="4100" b="1" dirty="0"/>
              <a:t> </a:t>
            </a:r>
            <a:r>
              <a:rPr lang="en-US" sz="4100" b="1" dirty="0" err="1"/>
              <a:t>ng</a:t>
            </a:r>
            <a:r>
              <a:rPr lang="en-US" sz="4100" b="1" dirty="0"/>
              <a:t> </a:t>
            </a:r>
            <a:r>
              <a:rPr lang="en-US" sz="4100" b="1" dirty="0" err="1"/>
              <a:t>ideya</a:t>
            </a:r>
            <a:r>
              <a:rPr lang="en-US" sz="4100" b="1" dirty="0"/>
              <a:t/>
            </a:r>
            <a:br>
              <a:rPr lang="en-US" sz="4100" b="1" dirty="0"/>
            </a:br>
            <a:r>
              <a:rPr lang="en-US" sz="4100" b="1" dirty="0"/>
              <a:t>4. </a:t>
            </a:r>
            <a:r>
              <a:rPr lang="en-US" sz="4100" b="1" dirty="0" err="1"/>
              <a:t>Malinaw</a:t>
            </a:r>
            <a:r>
              <a:rPr lang="en-US" sz="4100" b="1" dirty="0"/>
              <a:t> at </a:t>
            </a:r>
            <a:r>
              <a:rPr lang="en-US" sz="4100" b="1" dirty="0" err="1"/>
              <a:t>hindi</a:t>
            </a:r>
            <a:r>
              <a:rPr lang="en-US" sz="4100" b="1" dirty="0"/>
              <a:t> </a:t>
            </a:r>
            <a:r>
              <a:rPr lang="en-US" sz="4100" b="1" dirty="0" err="1"/>
              <a:t>madamot</a:t>
            </a:r>
            <a:r>
              <a:rPr lang="en-US" sz="4100" b="1" dirty="0"/>
              <a:t> o </a:t>
            </a:r>
            <a:r>
              <a:rPr lang="en-US" sz="4100" b="1" dirty="0" err="1"/>
              <a:t>matipid</a:t>
            </a:r>
            <a:r>
              <a:rPr lang="en-US" sz="4100" b="1" dirty="0"/>
              <a:t> </a:t>
            </a:r>
            <a:r>
              <a:rPr lang="en-US" sz="4100" b="1" dirty="0" err="1"/>
              <a:t>sa</a:t>
            </a:r>
            <a:r>
              <a:rPr lang="en-US" sz="4100" b="1" dirty="0"/>
              <a:t> </a:t>
            </a:r>
            <a:r>
              <a:rPr lang="en-US" sz="4100" b="1" dirty="0" err="1"/>
              <a:t>pagpapaliwanag</a:t>
            </a:r>
            <a:r>
              <a:rPr lang="en-US" sz="4100" b="1" dirty="0"/>
              <a:t> </a:t>
            </a:r>
            <a:r>
              <a:rPr lang="en-US" sz="4100" b="1" dirty="0" err="1"/>
              <a:t>ng</a:t>
            </a:r>
            <a:r>
              <a:rPr lang="en-US" sz="4100" b="1" dirty="0"/>
              <a:t> </a:t>
            </a:r>
            <a:r>
              <a:rPr lang="en-US" sz="4100" b="1" dirty="0" err="1"/>
              <a:t>kaisipan</a:t>
            </a:r>
            <a:r>
              <a:rPr lang="en-US" sz="4100" b="1" dirty="0"/>
              <a:t> at </a:t>
            </a:r>
            <a:r>
              <a:rPr lang="en-US" sz="4100" b="1" dirty="0" err="1"/>
              <a:t>kaalaman</a:t>
            </a:r>
            <a:r>
              <a:rPr lang="en-US" sz="4100" b="1" dirty="0"/>
              <a:t> </a:t>
            </a:r>
            <a:r>
              <a:rPr lang="en-US" sz="4100" b="1" dirty="0" err="1"/>
              <a:t>ukol</a:t>
            </a:r>
            <a:r>
              <a:rPr lang="en-US" sz="4100" b="1" dirty="0"/>
              <a:t> </a:t>
            </a:r>
            <a:r>
              <a:rPr lang="en-US" sz="4100" b="1" dirty="0" err="1"/>
              <a:t>sa</a:t>
            </a:r>
            <a:r>
              <a:rPr lang="en-US" sz="4100" b="1" dirty="0"/>
              <a:t> </a:t>
            </a:r>
            <a:r>
              <a:rPr lang="en-US" sz="4100" b="1" dirty="0" err="1"/>
              <a:t>paksa</a:t>
            </a:r>
            <a:r>
              <a:rPr lang="en-US" sz="4100" b="1" dirty="0"/>
              <a:t/>
            </a:r>
            <a:br>
              <a:rPr lang="en-US" sz="4100" b="1" dirty="0"/>
            </a:br>
            <a:r>
              <a:rPr lang="en-US" sz="4100" b="1" dirty="0"/>
              <a:t>5. May </a:t>
            </a:r>
            <a:r>
              <a:rPr lang="en-US" sz="4100" b="1" dirty="0" err="1"/>
              <a:t>kakayahang</a:t>
            </a:r>
            <a:r>
              <a:rPr lang="en-US" sz="4100" b="1" dirty="0"/>
              <a:t> </a:t>
            </a:r>
            <a:r>
              <a:rPr lang="en-US" sz="4100" b="1" dirty="0" err="1"/>
              <a:t>pumukaw</a:t>
            </a:r>
            <a:r>
              <a:rPr lang="en-US" sz="4100" b="1" dirty="0"/>
              <a:t> o </a:t>
            </a:r>
            <a:r>
              <a:rPr lang="en-US" sz="4100" b="1" dirty="0" err="1"/>
              <a:t>manghikayat</a:t>
            </a:r>
            <a:r>
              <a:rPr lang="en-US" sz="4100" b="1" dirty="0"/>
              <a:t> </a:t>
            </a:r>
            <a:r>
              <a:rPr lang="en-US" sz="4100" b="1" dirty="0" err="1"/>
              <a:t>ng</a:t>
            </a:r>
            <a:r>
              <a:rPr lang="en-US" sz="4100" b="1" dirty="0"/>
              <a:t> </a:t>
            </a:r>
            <a:r>
              <a:rPr lang="en-US" sz="4100" b="1" dirty="0" err="1"/>
              <a:t>mambabasa</a:t>
            </a:r>
            <a:endParaRPr lang="en-US" sz="41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6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229600" cy="6324600"/>
          </a:xfrm>
        </p:spPr>
        <p:txBody>
          <a:bodyPr>
            <a:noAutofit/>
          </a:bodyPr>
          <a:lstStyle/>
          <a:p>
            <a:r>
              <a:rPr lang="en-US" sz="2500" b="1" dirty="0" err="1"/>
              <a:t>Sangkap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>1. </a:t>
            </a:r>
            <a:r>
              <a:rPr lang="en-US" sz="2500" b="1" dirty="0" err="1">
                <a:solidFill>
                  <a:srgbClr val="0070C0"/>
                </a:solidFill>
              </a:rPr>
              <a:t>Tema</a:t>
            </a:r>
            <a:r>
              <a:rPr lang="en-US" sz="2500" b="1" dirty="0">
                <a:solidFill>
                  <a:srgbClr val="0070C0"/>
                </a:solidFill>
              </a:rPr>
              <a:t> at </a:t>
            </a:r>
            <a:r>
              <a:rPr lang="en-US" sz="2500" b="1" dirty="0" err="1">
                <a:solidFill>
                  <a:srgbClr val="0070C0"/>
                </a:solidFill>
              </a:rPr>
              <a:t>Nilalaman</a:t>
            </a:r>
            <a:r>
              <a:rPr lang="en-US" sz="2500" dirty="0"/>
              <a:t> – </a:t>
            </a:r>
            <a:r>
              <a:rPr lang="en-US" sz="2500" b="1" dirty="0" err="1"/>
              <a:t>anuman</a:t>
            </a:r>
            <a:r>
              <a:rPr lang="en-US" sz="2500" b="1" dirty="0"/>
              <a:t>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nilalaman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isang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 ay </a:t>
            </a:r>
            <a:r>
              <a:rPr lang="en-US" sz="2500" b="1" dirty="0" err="1"/>
              <a:t>itinuturing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paksa</a:t>
            </a:r>
            <a:r>
              <a:rPr lang="en-US" sz="2500" b="1" dirty="0"/>
              <a:t> </a:t>
            </a:r>
            <a:r>
              <a:rPr lang="en-US" sz="2500" b="1" dirty="0" err="1"/>
              <a:t>dahil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layunin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pagkasulat</a:t>
            </a:r>
            <a:r>
              <a:rPr lang="en-US" sz="2500" b="1" dirty="0"/>
              <a:t> </a:t>
            </a:r>
            <a:r>
              <a:rPr lang="en-US" sz="2500" b="1" dirty="0" err="1"/>
              <a:t>nito</a:t>
            </a:r>
            <a:r>
              <a:rPr lang="en-US" sz="2500" b="1" dirty="0"/>
              <a:t> at </a:t>
            </a:r>
            <a:r>
              <a:rPr lang="en-US" sz="2500" b="1" dirty="0" err="1"/>
              <a:t>kaisipang</a:t>
            </a:r>
            <a:r>
              <a:rPr lang="en-US" sz="2500" b="1" dirty="0"/>
              <a:t> </a:t>
            </a:r>
            <a:r>
              <a:rPr lang="en-US" sz="2500" b="1" dirty="0" err="1"/>
              <a:t>ibinahagi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>2. </a:t>
            </a:r>
            <a:r>
              <a:rPr lang="en-US" sz="2500" b="1" dirty="0" err="1">
                <a:solidFill>
                  <a:srgbClr val="0070C0"/>
                </a:solidFill>
              </a:rPr>
              <a:t>Anyo</a:t>
            </a:r>
            <a:r>
              <a:rPr lang="en-US" sz="2500" b="1" dirty="0">
                <a:solidFill>
                  <a:srgbClr val="0070C0"/>
                </a:solidFill>
              </a:rPr>
              <a:t> at </a:t>
            </a:r>
            <a:r>
              <a:rPr lang="en-US" sz="2500" b="1" dirty="0" err="1">
                <a:solidFill>
                  <a:srgbClr val="0070C0"/>
                </a:solidFill>
              </a:rPr>
              <a:t>Istruktura</a:t>
            </a:r>
            <a:r>
              <a:rPr lang="en-US" sz="2500" dirty="0"/>
              <a:t> –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anyo</a:t>
            </a:r>
            <a:r>
              <a:rPr lang="en-US" sz="2500" b="1" dirty="0"/>
              <a:t> at </a:t>
            </a:r>
            <a:r>
              <a:rPr lang="en-US" sz="2500" b="1" dirty="0" err="1"/>
              <a:t>istruktura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b="1" dirty="0"/>
              <a:t> ay </a:t>
            </a:r>
            <a:r>
              <a:rPr lang="en-US" sz="2500" b="1" dirty="0" err="1"/>
              <a:t>isang</a:t>
            </a:r>
            <a:r>
              <a:rPr lang="en-US" sz="2500" b="1" dirty="0"/>
              <a:t> </a:t>
            </a:r>
            <a:r>
              <a:rPr lang="en-US" sz="2500" b="1" dirty="0" err="1"/>
              <a:t>mahalagang</a:t>
            </a:r>
            <a:r>
              <a:rPr lang="en-US" sz="2500" b="1" dirty="0"/>
              <a:t> </a:t>
            </a:r>
            <a:r>
              <a:rPr lang="en-US" sz="2500" b="1" dirty="0" err="1"/>
              <a:t>sangkap</a:t>
            </a:r>
            <a:r>
              <a:rPr lang="en-US" sz="2500" b="1" dirty="0"/>
              <a:t> </a:t>
            </a:r>
            <a:r>
              <a:rPr lang="en-US" sz="2500" b="1" dirty="0" err="1"/>
              <a:t>sapagkat</a:t>
            </a:r>
            <a:r>
              <a:rPr lang="en-US" sz="2500" b="1" dirty="0"/>
              <a:t> </a:t>
            </a:r>
            <a:r>
              <a:rPr lang="en-US" sz="2500" b="1" dirty="0" err="1"/>
              <a:t>nakaapekto</a:t>
            </a:r>
            <a:r>
              <a:rPr lang="en-US" sz="2500" b="1" dirty="0"/>
              <a:t> </a:t>
            </a:r>
            <a:r>
              <a:rPr lang="en-US" sz="2500" b="1" dirty="0" err="1"/>
              <a:t>ito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pagkaunawa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mga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;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maayos</a:t>
            </a:r>
            <a:r>
              <a:rPr lang="en-US" sz="2500" b="1" dirty="0"/>
              <a:t> at </a:t>
            </a:r>
            <a:r>
              <a:rPr lang="en-US" sz="2500" b="1" dirty="0" err="1"/>
              <a:t>lohikal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pagkasunud-sunod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ideya</a:t>
            </a:r>
            <a:r>
              <a:rPr lang="en-US" sz="2500" b="1" dirty="0"/>
              <a:t> o </a:t>
            </a:r>
            <a:r>
              <a:rPr lang="en-US" sz="2500" b="1" dirty="0" err="1"/>
              <a:t>pangyayari</a:t>
            </a:r>
            <a:r>
              <a:rPr lang="en-US" sz="2500" b="1" dirty="0"/>
              <a:t> ay </a:t>
            </a:r>
            <a:r>
              <a:rPr lang="en-US" sz="2500" b="1" dirty="0" err="1"/>
              <a:t>makatutulong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pagkaunawa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sanaysay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>3. </a:t>
            </a:r>
            <a:r>
              <a:rPr lang="en-US" sz="2500" b="1" dirty="0" err="1">
                <a:solidFill>
                  <a:srgbClr val="0070C0"/>
                </a:solidFill>
              </a:rPr>
              <a:t>Wika</a:t>
            </a:r>
            <a:r>
              <a:rPr lang="en-US" sz="2500" b="1" dirty="0">
                <a:solidFill>
                  <a:srgbClr val="0070C0"/>
                </a:solidFill>
              </a:rPr>
              <a:t> at </a:t>
            </a:r>
            <a:r>
              <a:rPr lang="en-US" sz="2500" b="1" dirty="0" err="1">
                <a:solidFill>
                  <a:srgbClr val="0070C0"/>
                </a:solidFill>
              </a:rPr>
              <a:t>Istilo</a:t>
            </a:r>
            <a:r>
              <a:rPr lang="en-US" sz="2500" dirty="0"/>
              <a:t> – </a:t>
            </a:r>
            <a:r>
              <a:rPr lang="en-US" sz="2500" b="1" dirty="0" err="1"/>
              <a:t>ang</a:t>
            </a:r>
            <a:r>
              <a:rPr lang="en-US" sz="2500" b="1" dirty="0"/>
              <a:t> </a:t>
            </a:r>
            <a:r>
              <a:rPr lang="en-US" sz="2500" b="1" dirty="0" err="1"/>
              <a:t>uri</a:t>
            </a:r>
            <a:r>
              <a:rPr lang="en-US" sz="2500" b="1" dirty="0"/>
              <a:t> at </a:t>
            </a:r>
            <a:r>
              <a:rPr lang="en-US" sz="2500" b="1" dirty="0" err="1"/>
              <a:t>antas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wika</a:t>
            </a:r>
            <a:r>
              <a:rPr lang="en-US" sz="2500" b="1" dirty="0"/>
              <a:t> at </a:t>
            </a:r>
            <a:r>
              <a:rPr lang="en-US" sz="2500" b="1" dirty="0" err="1"/>
              <a:t>istilo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pagkakagamit</a:t>
            </a:r>
            <a:r>
              <a:rPr lang="en-US" sz="2500" b="1" dirty="0"/>
              <a:t> </a:t>
            </a:r>
            <a:r>
              <a:rPr lang="en-US" sz="2500" b="1" dirty="0" err="1"/>
              <a:t>nito</a:t>
            </a:r>
            <a:r>
              <a:rPr lang="en-US" sz="2500" b="1" dirty="0"/>
              <a:t> ay </a:t>
            </a:r>
            <a:r>
              <a:rPr lang="en-US" sz="2500" b="1" dirty="0" err="1"/>
              <a:t>nakaaapekto</a:t>
            </a:r>
            <a:r>
              <a:rPr lang="en-US" sz="2500" b="1" dirty="0"/>
              <a:t> </a:t>
            </a:r>
            <a:r>
              <a:rPr lang="en-US" sz="2500" b="1" dirty="0" err="1"/>
              <a:t>rin</a:t>
            </a:r>
            <a:r>
              <a:rPr lang="en-US" sz="2500" b="1" dirty="0"/>
              <a:t> </a:t>
            </a:r>
            <a:r>
              <a:rPr lang="en-US" sz="2500" b="1" dirty="0" err="1"/>
              <a:t>sa</a:t>
            </a:r>
            <a:r>
              <a:rPr lang="en-US" sz="2500" b="1" dirty="0"/>
              <a:t> </a:t>
            </a:r>
            <a:r>
              <a:rPr lang="en-US" sz="2500" b="1" dirty="0" err="1"/>
              <a:t>pagkaunawa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</a:t>
            </a:r>
            <a:r>
              <a:rPr lang="en-US" sz="2500" b="1" dirty="0" err="1"/>
              <a:t>mambabasa</a:t>
            </a:r>
            <a:r>
              <a:rPr lang="en-US" sz="2500" b="1" dirty="0"/>
              <a:t>; </a:t>
            </a:r>
            <a:r>
              <a:rPr lang="en-US" sz="2500" b="1" dirty="0" err="1"/>
              <a:t>higit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mabuting</a:t>
            </a:r>
            <a:r>
              <a:rPr lang="en-US" sz="2500" b="1" dirty="0"/>
              <a:t> </a:t>
            </a:r>
            <a:r>
              <a:rPr lang="en-US" sz="2500" b="1" dirty="0" err="1"/>
              <a:t>gumamit</a:t>
            </a:r>
            <a:r>
              <a:rPr lang="en-US" sz="2500" b="1" dirty="0"/>
              <a:t> </a:t>
            </a:r>
            <a:r>
              <a:rPr lang="en-US" sz="2500" b="1" dirty="0" err="1"/>
              <a:t>ng</a:t>
            </a:r>
            <a:r>
              <a:rPr lang="en-US" sz="2500" b="1" dirty="0"/>
              <a:t> simple, natural at </a:t>
            </a:r>
            <a:r>
              <a:rPr lang="en-US" sz="2500" b="1" dirty="0" err="1"/>
              <a:t>matapat</a:t>
            </a:r>
            <a:r>
              <a:rPr lang="en-US" sz="2500" b="1" dirty="0"/>
              <a:t> </a:t>
            </a:r>
            <a:r>
              <a:rPr lang="en-US" sz="2500" b="1" dirty="0" err="1"/>
              <a:t>na</a:t>
            </a:r>
            <a:r>
              <a:rPr lang="en-US" sz="2500" b="1" dirty="0"/>
              <a:t> </a:t>
            </a:r>
            <a:r>
              <a:rPr lang="en-US" sz="2500" b="1" dirty="0" err="1"/>
              <a:t>mga</a:t>
            </a:r>
            <a:r>
              <a:rPr lang="en-US" sz="2500" b="1" dirty="0"/>
              <a:t> </a:t>
            </a:r>
            <a:r>
              <a:rPr lang="en-US" sz="2500" b="1" dirty="0" err="1"/>
              <a:t>pahayag</a:t>
            </a:r>
            <a:r>
              <a:rPr lang="en-US" sz="2500" b="1" dirty="0"/>
              <a:t/>
            </a:r>
            <a:br>
              <a:rPr lang="en-US" sz="2500" b="1" dirty="0"/>
            </a:br>
            <a:r>
              <a:rPr lang="en-US" sz="3500" dirty="0"/>
              <a:t/>
            </a:r>
            <a:br>
              <a:rPr lang="en-US" sz="3500" dirty="0"/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94423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altLang="en-US" b="1"/>
              <a:t>Mga Dapat Tandaan sa Pagsulat ng Sanaysay</a:t>
            </a:r>
            <a:endParaRPr lang="en-US" altLang="en-US" b="1"/>
          </a:p>
        </p:txBody>
      </p:sp>
      <p:pic>
        <p:nvPicPr>
          <p:cNvPr id="17413" name="Picture 5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828800"/>
            <a:ext cx="2667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830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/>
            <a:r>
              <a:rPr lang="en-US" altLang="en-US" b="1"/>
              <a:t>Pokus sa Proseso</a:t>
            </a:r>
            <a:r>
              <a:rPr lang="en-US" altLang="en-US"/>
              <a:t/>
            </a:r>
            <a:br>
              <a:rPr lang="en-US" altLang="en-US"/>
            </a:br>
            <a:endParaRPr lang="en-US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143000"/>
            <a:ext cx="6400800" cy="4953000"/>
          </a:xfrm>
        </p:spPr>
        <p:txBody>
          <a:bodyPr/>
          <a:lstStyle/>
          <a:p>
            <a:pPr marL="990600" lvl="1" indent="-533400"/>
            <a:r>
              <a:rPr lang="en-US" altLang="en-US" b="1"/>
              <a:t>Pagpili ng tiyak na paksa</a:t>
            </a:r>
          </a:p>
          <a:p>
            <a:pPr marL="990600" lvl="1" indent="-533400"/>
            <a:r>
              <a:rPr lang="en-US" altLang="en-US" b="1"/>
              <a:t>Pagpormula ng isang “ thesis statement”</a:t>
            </a:r>
          </a:p>
          <a:p>
            <a:pPr marL="990600" lvl="1" indent="-533400"/>
            <a:r>
              <a:rPr lang="en-US" altLang="en-US" b="1"/>
              <a:t>Pagtatakda ng isang “ Conceptual framework “</a:t>
            </a:r>
          </a:p>
          <a:p>
            <a:pPr marL="990600" lvl="1" indent="-533400"/>
            <a:r>
              <a:rPr lang="en-US" altLang="en-US" b="1"/>
              <a:t>Paggawa ng banghay</a:t>
            </a:r>
          </a:p>
          <a:p>
            <a:pPr marL="990600" lvl="1" indent="-533400"/>
            <a:r>
              <a:rPr lang="en-US" altLang="en-US" b="1"/>
              <a:t>Pagsulat at Pagrebisa</a:t>
            </a:r>
          </a:p>
        </p:txBody>
      </p:sp>
    </p:spTree>
    <p:extLst>
      <p:ext uri="{BB962C8B-B14F-4D97-AF65-F5344CB8AC3E}">
        <p14:creationId xmlns:p14="http://schemas.microsoft.com/office/powerpoint/2010/main" val="39891428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/>
            <a:r>
              <a:rPr lang="en-US" altLang="en-US" sz="3200" b="1"/>
              <a:t>Pokus sa “ Thesis Statement “</a:t>
            </a:r>
            <a:r>
              <a:rPr lang="en-US" altLang="en-US" sz="3200"/>
              <a:t/>
            </a:r>
            <a:br>
              <a:rPr lang="en-US" altLang="en-US" sz="3200"/>
            </a:br>
            <a:endParaRPr lang="en-US" altLang="en-US" sz="32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295400"/>
            <a:ext cx="6400800" cy="5257800"/>
          </a:xfrm>
        </p:spPr>
        <p:txBody>
          <a:bodyPr/>
          <a:lstStyle/>
          <a:p>
            <a:pPr marL="990600" lvl="1" indent="-533400"/>
            <a:r>
              <a:rPr lang="en-US" altLang="en-US" sz="2400" b="1"/>
              <a:t>Kahulugan: Ang “ thesis statement “ ang sentro o pinaka-nucleus ng buong sanaysay.</a:t>
            </a:r>
          </a:p>
          <a:p>
            <a:pPr marL="990600" lvl="1" indent="-533400"/>
            <a:r>
              <a:rPr lang="en-US" altLang="en-US" sz="2400" b="1"/>
              <a:t>Pormula: datos ( fact) + saloobin / opinion ( value judgement )</a:t>
            </a:r>
          </a:p>
          <a:p>
            <a:pPr marL="990600" lvl="1" indent="-533400"/>
            <a:r>
              <a:rPr lang="en-US" altLang="en-US" sz="2400" b="1"/>
              <a:t>kahalagahan: sapagkat ang sanaysay ay itinuturing na “ expository , ” nagsisilbing gabay sa masusing pagsusuri at pagbubuo ng mga argumento ng manunulat ang “ thesis statement. “</a:t>
            </a:r>
          </a:p>
        </p:txBody>
      </p:sp>
    </p:spTree>
    <p:extLst>
      <p:ext uri="{BB962C8B-B14F-4D97-AF65-F5344CB8AC3E}">
        <p14:creationId xmlns:p14="http://schemas.microsoft.com/office/powerpoint/2010/main" val="12579011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9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409</Words>
  <Application>Microsoft Office PowerPoint</Application>
  <PresentationFormat>On-screen Show (4:3)</PresentationFormat>
  <Paragraphs>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Script MT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Pagsulat ng simula</vt:lpstr>
      <vt:lpstr>Panimula  </vt:lpstr>
      <vt:lpstr>Pagsulat ng katawan</vt:lpstr>
      <vt:lpstr>Nilalaman</vt:lpstr>
      <vt:lpstr>Pagsulat ng konklusyon</vt:lpstr>
      <vt:lpstr>Konklusyon </vt:lpstr>
      <vt:lpstr>Pokus sa Wika </vt:lpstr>
      <vt:lpstr>PowerPoint Presentation</vt:lpstr>
      <vt:lpstr>PowerPoint Presentation</vt:lpstr>
      <vt:lpstr>Mga Dapat Tandaan sa Pagsulat ng Sanaysay</vt:lpstr>
      <vt:lpstr>Pokus sa Proseso </vt:lpstr>
      <vt:lpstr>Pokus sa “ Thesis Statement “ 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G41</dc:creator>
  <cp:lastModifiedBy>DepED</cp:lastModifiedBy>
  <cp:revision>7</cp:revision>
  <dcterms:created xsi:type="dcterms:W3CDTF">2016-06-19T12:22:26Z</dcterms:created>
  <dcterms:modified xsi:type="dcterms:W3CDTF">2017-07-26T00:13:39Z</dcterms:modified>
</cp:coreProperties>
</file>