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8" r:id="rId3"/>
    <p:sldId id="257"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4" r:id="rId18"/>
    <p:sldId id="275" r:id="rId19"/>
    <p:sldId id="276" r:id="rId20"/>
    <p:sldId id="273"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016F"/>
    <a:srgbClr val="F715D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11" autoAdjust="0"/>
  </p:normalViewPr>
  <p:slideViewPr>
    <p:cSldViewPr>
      <p:cViewPr varScale="1">
        <p:scale>
          <a:sx n="68" d="100"/>
          <a:sy n="68" d="100"/>
        </p:scale>
        <p:origin x="-8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9B6E1B7-0156-409D-A2B4-75DD907B433F}" type="datetimeFigureOut">
              <a:rPr lang="en-US" smtClean="0"/>
              <a:pPr/>
              <a:t>11/25/2018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A9434B4-2866-479F-AD6F-B4DDFD8281C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p:wedg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B6E1B7-0156-409D-A2B4-75DD907B433F}" type="datetimeFigureOut">
              <a:rPr lang="en-US" smtClean="0"/>
              <a:pPr/>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9434B4-2866-479F-AD6F-B4DDFD8281CE}" type="slidenum">
              <a:rPr lang="en-US" smtClean="0"/>
              <a:pPr/>
              <a:t>‹#›</a:t>
            </a:fld>
            <a:endParaRPr lang="en-US"/>
          </a:p>
        </p:txBody>
      </p:sp>
    </p:spTree>
  </p:cSld>
  <p:clrMapOvr>
    <a:masterClrMapping/>
  </p:clrMapOvr>
  <p:transition spd="slow">
    <p:wedg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9B6E1B7-0156-409D-A2B4-75DD907B433F}" type="datetimeFigureOut">
              <a:rPr lang="en-US" smtClean="0"/>
              <a:pPr/>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9434B4-2866-479F-AD6F-B4DDFD8281C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p:wedg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9B6E1B7-0156-409D-A2B4-75DD907B433F}" type="datetimeFigureOut">
              <a:rPr lang="en-US" smtClean="0"/>
              <a:pPr/>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9434B4-2866-479F-AD6F-B4DDFD8281CE}" type="slidenum">
              <a:rPr lang="en-US" smtClean="0"/>
              <a:pPr/>
              <a:t>‹#›</a:t>
            </a:fld>
            <a:endParaRPr lang="en-US"/>
          </a:p>
        </p:txBody>
      </p:sp>
    </p:spTree>
  </p:cSld>
  <p:clrMapOvr>
    <a:masterClrMapping/>
  </p:clrMapOvr>
  <p:transition spd="slow">
    <p:wedg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9B6E1B7-0156-409D-A2B4-75DD907B433F}" type="datetimeFigureOut">
              <a:rPr lang="en-US" smtClean="0"/>
              <a:pPr/>
              <a:t>11/25/2018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9434B4-2866-479F-AD6F-B4DDFD8281CE}" type="slidenum">
              <a:rPr lang="en-US" smtClean="0"/>
              <a:pPr/>
              <a:t>‹#›</a:t>
            </a:fld>
            <a:endParaRPr lang="en-US"/>
          </a:p>
        </p:txBody>
      </p:sp>
    </p:spTree>
  </p:cSld>
  <p:clrMapOvr>
    <a:masterClrMapping/>
  </p:clrMapOvr>
  <p:transition spd="slow">
    <p:wedg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9B6E1B7-0156-409D-A2B4-75DD907B433F}" type="datetimeFigureOut">
              <a:rPr lang="en-US" smtClean="0"/>
              <a:pPr/>
              <a:t>11/25/2018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9434B4-2866-479F-AD6F-B4DDFD8281CE}" type="slidenum">
              <a:rPr lang="en-US" smtClean="0"/>
              <a:pPr/>
              <a:t>‹#›</a:t>
            </a:fld>
            <a:endParaRPr lang="en-US"/>
          </a:p>
        </p:txBody>
      </p:sp>
    </p:spTree>
  </p:cSld>
  <p:clrMapOvr>
    <a:masterClrMapping/>
  </p:clrMapOvr>
  <p:transition spd="slow">
    <p:wedg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B6E1B7-0156-409D-A2B4-75DD907B433F}" type="datetimeFigureOut">
              <a:rPr lang="en-US" smtClean="0"/>
              <a:pPr/>
              <a:t>11/25/2018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9434B4-2866-479F-AD6F-B4DDFD8281CE}" type="slidenum">
              <a:rPr lang="en-US" smtClean="0"/>
              <a:pPr/>
              <a:t>‹#›</a:t>
            </a:fld>
            <a:endParaRPr lang="en-US"/>
          </a:p>
        </p:txBody>
      </p:sp>
    </p:spTree>
  </p:cSld>
  <p:clrMapOvr>
    <a:masterClrMapping/>
  </p:clrMapOvr>
  <p:transition spd="slow">
    <p:wedg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9B6E1B7-0156-409D-A2B4-75DD907B433F}" type="datetimeFigureOut">
              <a:rPr lang="en-US" smtClean="0"/>
              <a:pPr/>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9434B4-2866-479F-AD6F-B4DDFD8281CE}" type="slidenum">
              <a:rPr lang="en-US" smtClean="0"/>
              <a:pPr/>
              <a:t>‹#›</a:t>
            </a:fld>
            <a:endParaRPr lang="en-US"/>
          </a:p>
        </p:txBody>
      </p:sp>
    </p:spTree>
  </p:cSld>
  <p:clrMapOvr>
    <a:masterClrMapping/>
  </p:clrMapOvr>
  <p:transition spd="slow">
    <p:wedg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9B6E1B7-0156-409D-A2B4-75DD907B433F}" type="datetimeFigureOut">
              <a:rPr lang="en-US" smtClean="0"/>
              <a:pPr/>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EA9434B4-2866-479F-AD6F-B4DDFD8281CE}"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wedg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B6E1B7-0156-409D-A2B4-75DD907B433F}" type="datetimeFigureOut">
              <a:rPr lang="en-US" smtClean="0"/>
              <a:pPr/>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9434B4-2866-479F-AD6F-B4DDFD8281CE}" type="slidenum">
              <a:rPr lang="en-US" smtClean="0"/>
              <a:pPr/>
              <a:t>‹#›</a:t>
            </a:fld>
            <a:endParaRPr lang="en-US"/>
          </a:p>
        </p:txBody>
      </p:sp>
    </p:spTree>
  </p:cSld>
  <p:clrMapOvr>
    <a:masterClrMapping/>
  </p:clrMapOvr>
  <p:transition spd="slow">
    <p:wedg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B6E1B7-0156-409D-A2B4-75DD907B433F}" type="datetimeFigureOut">
              <a:rPr lang="en-US" smtClean="0"/>
              <a:pPr/>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9434B4-2866-479F-AD6F-B4DDFD8281CE}" type="slidenum">
              <a:rPr lang="en-US" smtClean="0"/>
              <a:pPr/>
              <a:t>‹#›</a:t>
            </a:fld>
            <a:endParaRPr lang="en-US"/>
          </a:p>
        </p:txBody>
      </p:sp>
    </p:spTree>
  </p:cSld>
  <p:clrMapOvr>
    <a:masterClrMapping/>
  </p:clrMapOvr>
  <p:transition spd="slow">
    <p:wedg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9B6E1B7-0156-409D-A2B4-75DD907B433F}" type="datetimeFigureOut">
              <a:rPr lang="en-US" smtClean="0"/>
              <a:pPr/>
              <a:t>11/25/2018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A9434B4-2866-479F-AD6F-B4DDFD8281CE}"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slow">
    <p:wedge/>
  </p:transition>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file:///C:\Users\USER\Downloads\videoplayback.mp4"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onstellation-guide.com/constellation-list/ursa-major-constellation/" TargetMode="External"/><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hyperlink" Target="http://www.constellation-guide.com/polaris-the-north-star/" TargetMode="External"/><Relationship Id="rId4" Type="http://schemas.openxmlformats.org/officeDocument/2006/relationships/hyperlink" Target="http://www.constellation-guide.com/little-dipper/"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constellation-guide.com/constellation-map/zodiac-constellations/" TargetMode="External"/><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hyperlink" Target="https://www.constellation-guide.com/constellation-list/scorpius-constellation/" TargetMode="External"/><Relationship Id="rId4" Type="http://schemas.openxmlformats.org/officeDocument/2006/relationships/hyperlink" Target="https://www.constellation-guide.com/constellation-list/sagittarius-constellation/"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www.astronomytrek.com/10-interesting-facts-about-yellow-dwarf-stars/" TargetMode="External"/><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www.astronomytrek.com/10-interesting-facts-about-red-dwarf-stars/"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hyperlink" Target="http://www.astronomytrek.com/10-interesting-facts-about-brown-dwarf-stars/"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hyperlink" Target="http://www.astronomytrek.com/10-interesting-facts-about-blue-giant-stars/"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hyperlink" Target="http://www.astronomytrek.com/10-interesting-facts-about-red-giant-stars/" TargetMode="Externa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hyperlink" Target="http://www.astronomytrek.com/10-interesting-facts-about-white-dwarf-stars/"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hyperlink" Target="http://www.astronomytrek.com/10-interesting-facts-about-neutron-stars/"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s://www.schoolsobservatory.org/learn/science/nuclear/fusion" TargetMode="External"/><Relationship Id="rId2" Type="http://schemas.openxmlformats.org/officeDocument/2006/relationships/hyperlink" Target="https://www.schoolsobservatory.org/learn/astro/stars/formation" TargetMode="External"/><Relationship Id="rId1" Type="http://schemas.openxmlformats.org/officeDocument/2006/relationships/slideLayout" Target="../slideLayouts/slideLayout3.xml"/><Relationship Id="rId6" Type="http://schemas.openxmlformats.org/officeDocument/2006/relationships/image" Target="../media/image29.jpeg"/><Relationship Id="rId5" Type="http://schemas.openxmlformats.org/officeDocument/2006/relationships/hyperlink" Target="https://www.schoolsobservatory.org/learn/astro/stars/class/starsize" TargetMode="External"/><Relationship Id="rId4" Type="http://schemas.openxmlformats.org/officeDocument/2006/relationships/hyperlink" Target="https://www.schoolsobservatory.org/learn/astro/stars"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schoolsobservatory.org/learn/science/nuclear/fusion" TargetMode="External"/><Relationship Id="rId2" Type="http://schemas.openxmlformats.org/officeDocument/2006/relationships/hyperlink" Target="https://www.schoolsobservatory.org/learn/science/fandm/gravity" TargetMode="External"/><Relationship Id="rId1" Type="http://schemas.openxmlformats.org/officeDocument/2006/relationships/slideLayout" Target="../slideLayouts/slideLayout3.xml"/><Relationship Id="rId5" Type="http://schemas.openxmlformats.org/officeDocument/2006/relationships/image" Target="../media/image30.jpeg"/><Relationship Id="rId4" Type="http://schemas.openxmlformats.org/officeDocument/2006/relationships/hyperlink" Target="https://www.schoolsobservatory.org/learn/astro/stars/formation/stardemo"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smtClean="0">
                <a:solidFill>
                  <a:srgbClr val="002060"/>
                </a:solidFill>
                <a:latin typeface="Brush Script MT" pitchFamily="66" charset="0"/>
              </a:rPr>
              <a:t>PRESENTATION :</a:t>
            </a:r>
            <a:endParaRPr lang="en-US" b="1" dirty="0">
              <a:solidFill>
                <a:srgbClr val="002060"/>
              </a:solidFill>
              <a:latin typeface="Brush Script MT" pitchFamily="66" charset="0"/>
            </a:endParaRPr>
          </a:p>
        </p:txBody>
      </p:sp>
      <p:sp>
        <p:nvSpPr>
          <p:cNvPr id="5" name="Content Placeholder 4"/>
          <p:cNvSpPr>
            <a:spLocks noGrp="1"/>
          </p:cNvSpPr>
          <p:nvPr>
            <p:ph idx="1"/>
          </p:nvPr>
        </p:nvSpPr>
        <p:spPr>
          <a:xfrm>
            <a:off x="381000" y="2209800"/>
            <a:ext cx="8229600" cy="4648200"/>
          </a:xfrm>
          <a:noFill/>
          <a:ln>
            <a:solidFill>
              <a:srgbClr val="F715DC"/>
            </a:solidFill>
          </a:ln>
        </p:spPr>
        <p:txBody>
          <a:bodyPr>
            <a:normAutofit/>
          </a:bodyPr>
          <a:lstStyle/>
          <a:p>
            <a:pPr algn="ctr">
              <a:buNone/>
            </a:pPr>
            <a:r>
              <a:rPr lang="en-US" sz="7200" i="1" dirty="0" smtClean="0">
                <a:solidFill>
                  <a:srgbClr val="09016F"/>
                </a:solidFill>
                <a:effectLst>
                  <a:outerShdw blurRad="38100" dist="38100" dir="2700000" algn="tl">
                    <a:srgbClr val="000000">
                      <a:alpha val="43137"/>
                    </a:srgbClr>
                  </a:outerShdw>
                </a:effectLst>
                <a:latin typeface="Bernard MT Condensed" pitchFamily="18" charset="0"/>
              </a:rPr>
              <a:t>CONSTELLATION OF STARS AND ITS CHARACTERISTIC</a:t>
            </a:r>
            <a:endParaRPr lang="en-US" sz="7200" i="1" dirty="0">
              <a:solidFill>
                <a:srgbClr val="09016F"/>
              </a:solidFill>
              <a:effectLst>
                <a:outerShdw blurRad="38100" dist="38100" dir="2700000" algn="tl">
                  <a:srgbClr val="000000">
                    <a:alpha val="43137"/>
                  </a:srgbClr>
                </a:outerShdw>
              </a:effectLst>
              <a:latin typeface="Bernard MT Condensed" pitchFamily="18" charset="0"/>
            </a:endParaRPr>
          </a:p>
        </p:txBody>
      </p:sp>
    </p:spTree>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763000" cy="1066800"/>
          </a:xfrm>
        </p:spPr>
        <p:txBody>
          <a:bodyPr/>
          <a:lstStyle/>
          <a:p>
            <a:pPr algn="ctr"/>
            <a:r>
              <a:rPr lang="en-US" sz="2800" dirty="0" smtClean="0"/>
              <a:t>An a video for us to know the history of our constellation. </a:t>
            </a:r>
            <a:endParaRPr lang="en-US" sz="2800" dirty="0"/>
          </a:p>
        </p:txBody>
      </p:sp>
      <p:pic>
        <p:nvPicPr>
          <p:cNvPr id="6" name="videoplayback.mp4">
            <a:hlinkClick r:id="" action="ppaction://media"/>
          </p:cNvPr>
          <p:cNvPicPr>
            <a:picLocks noGrp="1" noRot="1" noChangeAspect="1"/>
          </p:cNvPicPr>
          <p:nvPr>
            <p:ph idx="1"/>
            <a:videoFile r:link="rId1"/>
          </p:nvPr>
        </p:nvPicPr>
        <p:blipFill>
          <a:blip r:embed="rId4" cstate="print"/>
          <a:stretch>
            <a:fillRect/>
          </a:stretch>
        </p:blipFill>
        <p:spPr>
          <a:xfrm>
            <a:off x="609600" y="1524000"/>
            <a:ext cx="8077200" cy="5029200"/>
          </a:xfrm>
          <a:prstGeom prst="rect">
            <a:avLst/>
          </a:prstGeom>
        </p:spPr>
      </p:pic>
    </p:spTree>
  </p:cSld>
  <p:clrMapOvr>
    <a:masterClrMapping/>
  </p:clrMapOvr>
  <p:transition spd="slow">
    <p:blinds dir="vert"/>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smtClean="0">
                <a:solidFill>
                  <a:schemeClr val="accent2"/>
                </a:solidFill>
                <a:latin typeface="Algerian" pitchFamily="82" charset="0"/>
              </a:rPr>
              <a:t>CONSTELLATION</a:t>
            </a:r>
            <a:endParaRPr lang="en-US" sz="4800" b="1" dirty="0">
              <a:solidFill>
                <a:schemeClr val="accent2"/>
              </a:solidFill>
              <a:latin typeface="Algerian" pitchFamily="82" charset="0"/>
            </a:endParaRPr>
          </a:p>
        </p:txBody>
      </p:sp>
      <p:sp>
        <p:nvSpPr>
          <p:cNvPr id="3" name="Content Placeholder 2"/>
          <p:cNvSpPr>
            <a:spLocks noGrp="1"/>
          </p:cNvSpPr>
          <p:nvPr>
            <p:ph idx="1"/>
          </p:nvPr>
        </p:nvSpPr>
        <p:spPr/>
        <p:txBody>
          <a:bodyPr/>
          <a:lstStyle/>
          <a:p>
            <a:pPr>
              <a:buNone/>
            </a:pPr>
            <a:r>
              <a:rPr lang="en-US" dirty="0" smtClean="0"/>
              <a:t>     </a:t>
            </a:r>
            <a:r>
              <a:rPr lang="en-US" sz="3600" dirty="0" smtClean="0"/>
              <a:t>A group of stars forming a recognizable pattern that is traditionally named after its apparent form or identified with a mythological figure. Modern astronomers divide the sky into eighty-eight constellations with defined boundaries.</a:t>
            </a:r>
            <a:endParaRPr lang="en-US" dirty="0"/>
          </a:p>
        </p:txBody>
      </p:sp>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26464"/>
          </a:xfrm>
        </p:spPr>
        <p:txBody>
          <a:bodyPr/>
          <a:lstStyle/>
          <a:p>
            <a:r>
              <a:rPr lang="en-US" sz="4400" dirty="0" smtClean="0">
                <a:latin typeface="Brush Script MT" pitchFamily="66" charset="0"/>
              </a:rPr>
              <a:t>Zodiac signs</a:t>
            </a:r>
            <a:endParaRPr lang="en-US" sz="4400" dirty="0">
              <a:latin typeface="Brush Script MT" pitchFamily="66" charset="0"/>
            </a:endParaRPr>
          </a:p>
        </p:txBody>
      </p:sp>
      <p:pic>
        <p:nvPicPr>
          <p:cNvPr id="4" name="Content Placeholder 3" descr="q2.jpg"/>
          <p:cNvPicPr>
            <a:picLocks noGrp="1" noChangeAspect="1"/>
          </p:cNvPicPr>
          <p:nvPr>
            <p:ph idx="1"/>
          </p:nvPr>
        </p:nvPicPr>
        <p:blipFill>
          <a:blip r:embed="rId3" cstate="print"/>
          <a:stretch>
            <a:fillRect/>
          </a:stretch>
        </p:blipFill>
        <p:spPr>
          <a:xfrm>
            <a:off x="0" y="685800"/>
            <a:ext cx="9144000" cy="6172200"/>
          </a:xfrm>
        </p:spPr>
      </p:pic>
    </p:spTree>
  </p:cSld>
  <p:clrMapOvr>
    <a:masterClrMapping/>
  </p:clrMapOvr>
  <p:transition spd="slow">
    <p:spli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1219200"/>
          </a:xfrm>
          <a:solidFill>
            <a:schemeClr val="accent2">
              <a:lumMod val="40000"/>
              <a:lumOff val="60000"/>
            </a:schemeClr>
          </a:solidFill>
        </p:spPr>
        <p:txBody>
          <a:bodyPr>
            <a:normAutofit fontScale="90000"/>
          </a:bodyPr>
          <a:lstStyle/>
          <a:p>
            <a:pPr algn="ctr"/>
            <a:r>
              <a:rPr lang="en-US" dirty="0" smtClean="0">
                <a:solidFill>
                  <a:schemeClr val="accent2"/>
                </a:solidFill>
                <a:latin typeface="Algerian" pitchFamily="82" charset="0"/>
              </a:rPr>
              <a:t>88 names of constellations</a:t>
            </a:r>
            <a:endParaRPr lang="en-US" dirty="0">
              <a:solidFill>
                <a:schemeClr val="accent2"/>
              </a:solidFill>
              <a:latin typeface="Algerian" pitchFamily="82" charset="0"/>
            </a:endParaRPr>
          </a:p>
        </p:txBody>
      </p:sp>
      <p:pic>
        <p:nvPicPr>
          <p:cNvPr id="4" name="Content Placeholder 3" descr="q3.jpg"/>
          <p:cNvPicPr>
            <a:picLocks noGrp="1" noChangeAspect="1"/>
          </p:cNvPicPr>
          <p:nvPr>
            <p:ph idx="1"/>
          </p:nvPr>
        </p:nvPicPr>
        <p:blipFill>
          <a:blip r:embed="rId2" cstate="print"/>
          <a:stretch>
            <a:fillRect/>
          </a:stretch>
        </p:blipFill>
        <p:spPr>
          <a:xfrm>
            <a:off x="0" y="1143000"/>
            <a:ext cx="9144000" cy="5943600"/>
          </a:xfrm>
        </p:spPr>
      </p:pic>
    </p:spTree>
  </p:cSld>
  <p:clrMapOvr>
    <a:masterClrMapping/>
  </p:clrMapOvr>
  <p:transition spd="slow">
    <p:strips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85800"/>
            <a:ext cx="9144000" cy="2514600"/>
          </a:xfrm>
          <a:solidFill>
            <a:schemeClr val="tx1">
              <a:lumMod val="95000"/>
              <a:lumOff val="5000"/>
            </a:schemeClr>
          </a:solidFill>
        </p:spPr>
        <p:style>
          <a:lnRef idx="2">
            <a:schemeClr val="accent1"/>
          </a:lnRef>
          <a:fillRef idx="1">
            <a:schemeClr val="lt1"/>
          </a:fillRef>
          <a:effectRef idx="0">
            <a:schemeClr val="accent1"/>
          </a:effectRef>
          <a:fontRef idx="minor">
            <a:schemeClr val="dk1"/>
          </a:fontRef>
        </p:style>
        <p:txBody>
          <a:bodyPr>
            <a:normAutofit lnSpcReduction="10000"/>
          </a:bodyPr>
          <a:lstStyle/>
          <a:p>
            <a:pPr algn="ctr">
              <a:buNone/>
            </a:pPr>
            <a:r>
              <a:rPr lang="en-US" sz="8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lgerian" pitchFamily="82" charset="0"/>
              </a:rPr>
              <a:t>5 MAJOR CONSTELLATIONS</a:t>
            </a:r>
            <a:endParaRPr lang="en-US" sz="8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lgerian" pitchFamily="82" charset="0"/>
            </a:endParaRPr>
          </a:p>
        </p:txBody>
      </p:sp>
    </p:spTree>
  </p:cSld>
  <p:clrMapOvr>
    <a:masterClrMapping/>
  </p:clrMapOvr>
  <p:transition spd="slow">
    <p:cover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762000"/>
          </a:xfrm>
          <a:ln>
            <a:solidFill>
              <a:srgbClr val="F715DC"/>
            </a:solidFill>
          </a:ln>
        </p:spPr>
        <p:txBody>
          <a:bodyPr/>
          <a:lstStyle/>
          <a:p>
            <a:r>
              <a:rPr lang="en-US" sz="4200" b="1" dirty="0" smtClean="0">
                <a:solidFill>
                  <a:srgbClr val="002060"/>
                </a:solidFill>
              </a:rPr>
              <a:t>1.URSA MAJOR ‘GREAT BEAR’</a:t>
            </a:r>
            <a:endParaRPr lang="en-US" sz="4200" b="1" dirty="0">
              <a:solidFill>
                <a:srgbClr val="002060"/>
              </a:solidFill>
            </a:endParaRPr>
          </a:p>
        </p:txBody>
      </p:sp>
      <p:sp>
        <p:nvSpPr>
          <p:cNvPr id="3" name="Content Placeholder 2"/>
          <p:cNvSpPr>
            <a:spLocks noGrp="1"/>
          </p:cNvSpPr>
          <p:nvPr>
            <p:ph idx="1"/>
          </p:nvPr>
        </p:nvSpPr>
        <p:spPr>
          <a:xfrm>
            <a:off x="914400" y="1066800"/>
            <a:ext cx="7772400" cy="5288760"/>
          </a:xfrm>
        </p:spPr>
        <p:txBody>
          <a:bodyPr>
            <a:normAutofit/>
          </a:bodyPr>
          <a:lstStyle/>
          <a:p>
            <a:r>
              <a:rPr lang="en-US" sz="2700" dirty="0" err="1" smtClean="0"/>
              <a:t>Ursa</a:t>
            </a:r>
            <a:r>
              <a:rPr lang="en-US" sz="2700" dirty="0" smtClean="0"/>
              <a:t> Major is a constellation in the northern sky, whose associated mythology likely dates back into prehistory. Its Latin name means "greater she-bear", standing as a reference to and in direct contrast with nearby </a:t>
            </a:r>
            <a:r>
              <a:rPr lang="en-US" sz="2700" dirty="0" err="1" smtClean="0"/>
              <a:t>Ursa</a:t>
            </a:r>
            <a:r>
              <a:rPr lang="en-US" sz="2700" dirty="0" smtClean="0"/>
              <a:t> Minor, the lesser bear.</a:t>
            </a:r>
          </a:p>
          <a:p>
            <a:endParaRPr lang="en-US" sz="2400" dirty="0"/>
          </a:p>
        </p:txBody>
      </p:sp>
      <p:pic>
        <p:nvPicPr>
          <p:cNvPr id="5" name="Picture 4" descr="Q6.jpg"/>
          <p:cNvPicPr>
            <a:picLocks noChangeAspect="1"/>
          </p:cNvPicPr>
          <p:nvPr/>
        </p:nvPicPr>
        <p:blipFill>
          <a:blip r:embed="rId3" cstate="print"/>
          <a:stretch>
            <a:fillRect/>
          </a:stretch>
        </p:blipFill>
        <p:spPr>
          <a:xfrm>
            <a:off x="1447800" y="3200400"/>
            <a:ext cx="6400800" cy="3505200"/>
          </a:xfrm>
          <a:prstGeom prst="rect">
            <a:avLst/>
          </a:prstGeom>
        </p:spPr>
      </p:pic>
    </p:spTree>
  </p:cSld>
  <p:clrMapOvr>
    <a:masterClrMapping/>
  </p:clrMapOvr>
  <p:transition spd="slow">
    <p:zoom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7772400" cy="762000"/>
          </a:xfrm>
          <a:solidFill>
            <a:schemeClr val="bg1"/>
          </a:solidFill>
        </p:spPr>
        <p:txBody>
          <a:bodyPr>
            <a:normAutofit fontScale="90000"/>
          </a:bodyPr>
          <a:lstStyle/>
          <a:p>
            <a:pPr algn="ctr"/>
            <a:r>
              <a:rPr lang="en-US" b="1" dirty="0" smtClean="0">
                <a:solidFill>
                  <a:schemeClr val="accent2"/>
                </a:solidFill>
                <a:latin typeface="Algerian" pitchFamily="82" charset="0"/>
              </a:rPr>
              <a:t>2.URSA MINOR ‘LITTLE BEAR’</a:t>
            </a:r>
            <a:endParaRPr lang="en-US" b="1" dirty="0">
              <a:solidFill>
                <a:schemeClr val="accent2"/>
              </a:solidFill>
              <a:latin typeface="Algerian" pitchFamily="82" charset="0"/>
            </a:endParaRPr>
          </a:p>
        </p:txBody>
      </p:sp>
      <p:sp>
        <p:nvSpPr>
          <p:cNvPr id="3" name="Content Placeholder 2"/>
          <p:cNvSpPr>
            <a:spLocks noGrp="1"/>
          </p:cNvSpPr>
          <p:nvPr>
            <p:ph sz="quarter" idx="4294967295"/>
          </p:nvPr>
        </p:nvSpPr>
        <p:spPr>
          <a:xfrm>
            <a:off x="0" y="838200"/>
            <a:ext cx="4343400" cy="6019800"/>
          </a:xfrm>
        </p:spPr>
        <p:txBody>
          <a:bodyPr>
            <a:normAutofit fontScale="92500" lnSpcReduction="10000"/>
          </a:bodyPr>
          <a:lstStyle/>
          <a:p>
            <a:r>
              <a:rPr lang="en-US" sz="2300" b="1" dirty="0" err="1" smtClean="0"/>
              <a:t>Ursa</a:t>
            </a:r>
            <a:r>
              <a:rPr lang="en-US" sz="2300" b="1" dirty="0" smtClean="0"/>
              <a:t> Minor constellation lies in the northern sky. The constellation’s name means “the smaller bear,” or “the lesser bear,” in Latin.</a:t>
            </a:r>
          </a:p>
          <a:p>
            <a:r>
              <a:rPr lang="en-US" sz="2300" b="1" dirty="0" smtClean="0"/>
              <a:t>The Great Bear constellation is represented by its larger neighbor </a:t>
            </a:r>
            <a:r>
              <a:rPr lang="en-US" sz="2300" b="1" u="sng" dirty="0" err="1" smtClean="0">
                <a:hlinkClick r:id="rId3"/>
              </a:rPr>
              <a:t>Ursa</a:t>
            </a:r>
            <a:r>
              <a:rPr lang="en-US" sz="2300" b="1" u="sng" dirty="0" smtClean="0">
                <a:hlinkClick r:id="rId3"/>
              </a:rPr>
              <a:t> Major</a:t>
            </a:r>
            <a:r>
              <a:rPr lang="en-US" sz="2300" b="1" dirty="0" smtClean="0"/>
              <a:t>. </a:t>
            </a:r>
            <a:r>
              <a:rPr lang="en-US" sz="2300" b="1" dirty="0" err="1" smtClean="0"/>
              <a:t>Ursa</a:t>
            </a:r>
            <a:r>
              <a:rPr lang="en-US" sz="2300" b="1" dirty="0" smtClean="0"/>
              <a:t> Minor was first catalogued by the Greek astronomer Ptolemy in the 2nd century. It is easy to recognize because it contains the famous </a:t>
            </a:r>
            <a:r>
              <a:rPr lang="en-US" sz="2300" b="1" u="sng" dirty="0" smtClean="0">
                <a:hlinkClick r:id="rId4"/>
              </a:rPr>
              <a:t>Little Dipper</a:t>
            </a:r>
            <a:r>
              <a:rPr lang="en-US" sz="2300" b="1" dirty="0" smtClean="0"/>
              <a:t> asterism. </a:t>
            </a:r>
            <a:r>
              <a:rPr lang="en-US" sz="2300" b="1" dirty="0" err="1" smtClean="0"/>
              <a:t>Ursa</a:t>
            </a:r>
            <a:r>
              <a:rPr lang="en-US" sz="2300" b="1" dirty="0" smtClean="0"/>
              <a:t> Minor is also notable for marking the location of the north celestial pole, as it is home to </a:t>
            </a:r>
            <a:r>
              <a:rPr lang="en-US" sz="2300" b="1" u="sng" dirty="0" smtClean="0">
                <a:hlinkClick r:id="rId5"/>
              </a:rPr>
              <a:t>Polaris</a:t>
            </a:r>
            <a:r>
              <a:rPr lang="en-US" sz="2300" b="1" dirty="0" smtClean="0"/>
              <a:t>, the North Star, which is located at the end of the dipper’s handle.</a:t>
            </a:r>
          </a:p>
          <a:p>
            <a:endParaRPr lang="en-US" sz="2000" dirty="0" smtClean="0"/>
          </a:p>
          <a:p>
            <a:endParaRPr lang="en-US" dirty="0"/>
          </a:p>
        </p:txBody>
      </p:sp>
      <p:pic>
        <p:nvPicPr>
          <p:cNvPr id="4" name="Picture 3" descr="Q5.jpg"/>
          <p:cNvPicPr>
            <a:picLocks noChangeAspect="1"/>
          </p:cNvPicPr>
          <p:nvPr/>
        </p:nvPicPr>
        <p:blipFill>
          <a:blip r:embed="rId6" cstate="print"/>
          <a:stretch>
            <a:fillRect/>
          </a:stretch>
        </p:blipFill>
        <p:spPr>
          <a:xfrm>
            <a:off x="4648200" y="914400"/>
            <a:ext cx="4114800" cy="5791200"/>
          </a:xfrm>
          <a:prstGeom prst="rect">
            <a:avLst/>
          </a:prstGeom>
        </p:spPr>
      </p:pic>
    </p:spTree>
  </p:cSld>
  <p:clrMapOvr>
    <a:masterClrMapping/>
  </p:clrMapOvr>
  <p:transition spd="slow">
    <p:blind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38200"/>
          </a:xfrm>
          <a:solidFill>
            <a:schemeClr val="accent2">
              <a:lumMod val="40000"/>
              <a:lumOff val="60000"/>
            </a:schemeClr>
          </a:solidFill>
          <a:ln>
            <a:solidFill>
              <a:srgbClr val="FFFF00"/>
            </a:solidFill>
          </a:ln>
        </p:spPr>
        <p:txBody>
          <a:bodyPr/>
          <a:lstStyle/>
          <a:p>
            <a:r>
              <a:rPr lang="en-US" dirty="0" smtClean="0">
                <a:solidFill>
                  <a:srgbClr val="FF0000"/>
                </a:solidFill>
                <a:latin typeface="Algerian" pitchFamily="82" charset="0"/>
              </a:rPr>
              <a:t>3.ORION ‘HUNTER’</a:t>
            </a:r>
            <a:endParaRPr lang="en-US" dirty="0">
              <a:solidFill>
                <a:srgbClr val="FF0000"/>
              </a:solidFill>
              <a:latin typeface="Algerian" pitchFamily="82" charset="0"/>
            </a:endParaRPr>
          </a:p>
        </p:txBody>
      </p:sp>
      <p:sp>
        <p:nvSpPr>
          <p:cNvPr id="3" name="Content Placeholder 2"/>
          <p:cNvSpPr>
            <a:spLocks noGrp="1"/>
          </p:cNvSpPr>
          <p:nvPr>
            <p:ph idx="1"/>
          </p:nvPr>
        </p:nvSpPr>
        <p:spPr>
          <a:xfrm>
            <a:off x="0" y="838200"/>
            <a:ext cx="8686800" cy="5517360"/>
          </a:xfrm>
        </p:spPr>
        <p:txBody>
          <a:bodyPr>
            <a:normAutofit/>
          </a:bodyPr>
          <a:lstStyle/>
          <a:p>
            <a:r>
              <a:rPr lang="en-US" sz="2400" b="1" dirty="0" smtClean="0"/>
              <a:t>Orion is a prominent constellation located on the celestial equator and visible throughout the world. It is one of the most conspicuous and recognizable constellations in the night sky. It was named after Orion, a hunter in Greek mythology.</a:t>
            </a:r>
          </a:p>
          <a:p>
            <a:endParaRPr lang="en-US" sz="2400" b="1" dirty="0"/>
          </a:p>
        </p:txBody>
      </p:sp>
      <p:pic>
        <p:nvPicPr>
          <p:cNvPr id="4" name="Picture 3" descr="Q8.jpg"/>
          <p:cNvPicPr>
            <a:picLocks noChangeAspect="1"/>
          </p:cNvPicPr>
          <p:nvPr/>
        </p:nvPicPr>
        <p:blipFill>
          <a:blip r:embed="rId3" cstate="print"/>
          <a:stretch>
            <a:fillRect/>
          </a:stretch>
        </p:blipFill>
        <p:spPr>
          <a:xfrm>
            <a:off x="381000" y="2819400"/>
            <a:ext cx="2362200" cy="3886200"/>
          </a:xfrm>
          <a:prstGeom prst="rect">
            <a:avLst/>
          </a:prstGeom>
        </p:spPr>
      </p:pic>
      <p:pic>
        <p:nvPicPr>
          <p:cNvPr id="5" name="Picture 4" descr="Q7.jpg"/>
          <p:cNvPicPr>
            <a:picLocks noChangeAspect="1"/>
          </p:cNvPicPr>
          <p:nvPr/>
        </p:nvPicPr>
        <p:blipFill>
          <a:blip r:embed="rId4" cstate="print"/>
          <a:stretch>
            <a:fillRect/>
          </a:stretch>
        </p:blipFill>
        <p:spPr>
          <a:xfrm>
            <a:off x="3352800" y="2819400"/>
            <a:ext cx="5386388" cy="3767138"/>
          </a:xfrm>
          <a:prstGeom prst="rect">
            <a:avLst/>
          </a:prstGeom>
        </p:spPr>
      </p:pic>
    </p:spTree>
  </p:cSld>
  <p:clrMapOvr>
    <a:masterClrMapping/>
  </p:clrMapOvr>
  <p:transition spd="slow">
    <p:cover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458200" cy="838200"/>
          </a:xfrm>
          <a:solidFill>
            <a:srgbClr val="00B0F0"/>
          </a:solidFill>
        </p:spPr>
        <p:txBody>
          <a:bodyPr/>
          <a:lstStyle/>
          <a:p>
            <a:r>
              <a:rPr lang="en-US" sz="4400" b="1" dirty="0" smtClean="0">
                <a:solidFill>
                  <a:srgbClr val="002060"/>
                </a:solidFill>
                <a:latin typeface="Algerian" pitchFamily="82" charset="0"/>
              </a:rPr>
              <a:t>4.TAURUS ‘THE BULL’</a:t>
            </a:r>
            <a:endParaRPr lang="en-US" sz="4400" b="1" dirty="0">
              <a:solidFill>
                <a:srgbClr val="002060"/>
              </a:solidFill>
              <a:latin typeface="Algerian" pitchFamily="82" charset="0"/>
            </a:endParaRPr>
          </a:p>
        </p:txBody>
      </p:sp>
      <p:sp>
        <p:nvSpPr>
          <p:cNvPr id="3" name="Content Placeholder 2"/>
          <p:cNvSpPr>
            <a:spLocks noGrp="1"/>
          </p:cNvSpPr>
          <p:nvPr>
            <p:ph idx="1"/>
          </p:nvPr>
        </p:nvSpPr>
        <p:spPr>
          <a:xfrm>
            <a:off x="0" y="838200"/>
            <a:ext cx="8686800" cy="5517360"/>
          </a:xfrm>
        </p:spPr>
        <p:txBody>
          <a:bodyPr/>
          <a:lstStyle/>
          <a:p>
            <a:r>
              <a:rPr lang="en-US" sz="2800" b="1" dirty="0" smtClean="0"/>
              <a:t>Taurus is one of the constellations of the zodiac, which means it is crossed by the plane of the ecliptic. Taurus is a large and prominent constellation in the northern hemisphere's winter sky.</a:t>
            </a:r>
          </a:p>
          <a:p>
            <a:endParaRPr lang="en-US" dirty="0"/>
          </a:p>
        </p:txBody>
      </p:sp>
      <p:pic>
        <p:nvPicPr>
          <p:cNvPr id="4" name="Picture 3" descr="Q9.png"/>
          <p:cNvPicPr>
            <a:picLocks noChangeAspect="1"/>
          </p:cNvPicPr>
          <p:nvPr/>
        </p:nvPicPr>
        <p:blipFill>
          <a:blip r:embed="rId3" cstate="print"/>
          <a:stretch>
            <a:fillRect/>
          </a:stretch>
        </p:blipFill>
        <p:spPr>
          <a:xfrm>
            <a:off x="3962400" y="2667000"/>
            <a:ext cx="5181600" cy="4191000"/>
          </a:xfrm>
          <a:prstGeom prst="rect">
            <a:avLst/>
          </a:prstGeom>
        </p:spPr>
      </p:pic>
      <p:pic>
        <p:nvPicPr>
          <p:cNvPr id="5" name="Picture 4" descr="Q11.jpg"/>
          <p:cNvPicPr>
            <a:picLocks noChangeAspect="1"/>
          </p:cNvPicPr>
          <p:nvPr/>
        </p:nvPicPr>
        <p:blipFill>
          <a:blip r:embed="rId4" cstate="print"/>
          <a:stretch>
            <a:fillRect/>
          </a:stretch>
        </p:blipFill>
        <p:spPr>
          <a:xfrm>
            <a:off x="0" y="2667000"/>
            <a:ext cx="4648200" cy="4191000"/>
          </a:xfrm>
          <a:prstGeom prst="rect">
            <a:avLst/>
          </a:prstGeom>
        </p:spPr>
      </p:pic>
    </p:spTree>
  </p:cSld>
  <p:clrMapOvr>
    <a:masterClrMapping/>
  </p:clrMapOvr>
  <p:transition spd="slow">
    <p:wheel spokes="3"/>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685800"/>
          </a:xfrm>
          <a:solidFill>
            <a:schemeClr val="accent2">
              <a:lumMod val="40000"/>
              <a:lumOff val="60000"/>
            </a:schemeClr>
          </a:solidFill>
        </p:spPr>
        <p:txBody>
          <a:bodyPr>
            <a:normAutofit fontScale="90000"/>
          </a:bodyPr>
          <a:lstStyle/>
          <a:p>
            <a:pPr algn="ctr"/>
            <a:r>
              <a:rPr lang="en-US" dirty="0" smtClean="0">
                <a:solidFill>
                  <a:schemeClr val="accent2"/>
                </a:solidFill>
                <a:latin typeface="Algerian" pitchFamily="82" charset="0"/>
              </a:rPr>
              <a:t>5.GEMINI ‘THE TWINS’</a:t>
            </a:r>
            <a:endParaRPr lang="en-US" dirty="0">
              <a:solidFill>
                <a:schemeClr val="accent2"/>
              </a:solidFill>
              <a:latin typeface="Algerian" pitchFamily="82" charset="0"/>
            </a:endParaRPr>
          </a:p>
        </p:txBody>
      </p:sp>
      <p:sp>
        <p:nvSpPr>
          <p:cNvPr id="3" name="Content Placeholder 2"/>
          <p:cNvSpPr>
            <a:spLocks noGrp="1"/>
          </p:cNvSpPr>
          <p:nvPr>
            <p:ph idx="1"/>
          </p:nvPr>
        </p:nvSpPr>
        <p:spPr>
          <a:xfrm>
            <a:off x="228600" y="609600"/>
            <a:ext cx="8915400" cy="5745960"/>
          </a:xfrm>
        </p:spPr>
        <p:txBody>
          <a:bodyPr>
            <a:normAutofit/>
          </a:bodyPr>
          <a:lstStyle/>
          <a:p>
            <a:r>
              <a:rPr lang="en-US" sz="2200" b="1" dirty="0" smtClean="0"/>
              <a:t>Gemini is one of the constellations of the zodiac. It was one of the 48 constellations described by the 2nd century AD astronomer Ptolemy and it remains one of the 88 modern constellations today. Its name is Latin for "twins," and it is associated with the twins Castor and </a:t>
            </a:r>
            <a:r>
              <a:rPr lang="en-US" sz="2200" b="1" dirty="0" err="1" smtClean="0"/>
              <a:t>Pollux</a:t>
            </a:r>
            <a:r>
              <a:rPr lang="en-US" sz="2200" b="1" dirty="0" smtClean="0"/>
              <a:t> in Greek mythology. Its symbol is.</a:t>
            </a:r>
          </a:p>
          <a:p>
            <a:endParaRPr lang="en-US" sz="2400" dirty="0"/>
          </a:p>
        </p:txBody>
      </p:sp>
      <p:pic>
        <p:nvPicPr>
          <p:cNvPr id="5" name="Picture 4" descr="Q12.jpg"/>
          <p:cNvPicPr>
            <a:picLocks noChangeAspect="1"/>
          </p:cNvPicPr>
          <p:nvPr/>
        </p:nvPicPr>
        <p:blipFill>
          <a:blip r:embed="rId3" cstate="print"/>
          <a:stretch>
            <a:fillRect/>
          </a:stretch>
        </p:blipFill>
        <p:spPr>
          <a:xfrm>
            <a:off x="0" y="2362200"/>
            <a:ext cx="3962400" cy="4495800"/>
          </a:xfrm>
          <a:prstGeom prst="rect">
            <a:avLst/>
          </a:prstGeom>
        </p:spPr>
      </p:pic>
      <p:pic>
        <p:nvPicPr>
          <p:cNvPr id="6" name="Picture 5" descr="Q13.jpg"/>
          <p:cNvPicPr>
            <a:picLocks noChangeAspect="1"/>
          </p:cNvPicPr>
          <p:nvPr/>
        </p:nvPicPr>
        <p:blipFill>
          <a:blip r:embed="rId4" cstate="print"/>
          <a:stretch>
            <a:fillRect/>
          </a:stretch>
        </p:blipFill>
        <p:spPr>
          <a:xfrm>
            <a:off x="3676650" y="2362200"/>
            <a:ext cx="5467350" cy="4495800"/>
          </a:xfrm>
          <a:prstGeom prst="rect">
            <a:avLst/>
          </a:prstGeom>
        </p:spPr>
      </p:pic>
    </p:spTree>
  </p:cSld>
  <p:clrMapOvr>
    <a:masterClrMapping/>
  </p:clrMapOvr>
  <p:transition spd="slow">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1088136"/>
          </a:xfrm>
        </p:spPr>
        <p:txBody>
          <a:bodyPr anchor="ctr">
            <a:normAutofit fontScale="90000"/>
          </a:bodyPr>
          <a:lstStyle/>
          <a:p>
            <a:r>
              <a:rPr lang="en-US" b="1" dirty="0" smtClean="0">
                <a:solidFill>
                  <a:srgbClr val="002060"/>
                </a:solidFill>
                <a:latin typeface="Algerian" pitchFamily="82" charset="0"/>
              </a:rPr>
              <a:t>Seasonal Constellations</a:t>
            </a:r>
            <a:endParaRPr lang="en-US" b="1" dirty="0">
              <a:solidFill>
                <a:srgbClr val="002060"/>
              </a:solidFill>
              <a:latin typeface="Algerian" pitchFamily="82" charset="0"/>
            </a:endParaRPr>
          </a:p>
        </p:txBody>
      </p:sp>
      <p:sp>
        <p:nvSpPr>
          <p:cNvPr id="3" name="Content Placeholder 2"/>
          <p:cNvSpPr>
            <a:spLocks noGrp="1"/>
          </p:cNvSpPr>
          <p:nvPr>
            <p:ph idx="1"/>
          </p:nvPr>
        </p:nvSpPr>
        <p:spPr>
          <a:xfrm>
            <a:off x="914400" y="1828800"/>
            <a:ext cx="7772400" cy="4464840"/>
          </a:xfrm>
        </p:spPr>
        <p:txBody>
          <a:bodyPr>
            <a:noAutofit/>
          </a:bodyPr>
          <a:lstStyle/>
          <a:p>
            <a:r>
              <a:rPr lang="en-US" sz="5400" dirty="0" smtClean="0">
                <a:solidFill>
                  <a:srgbClr val="0070C0"/>
                </a:solidFill>
              </a:rPr>
              <a:t>Spring Constellation</a:t>
            </a:r>
          </a:p>
          <a:p>
            <a:r>
              <a:rPr lang="en-US" sz="5400" dirty="0" smtClean="0">
                <a:solidFill>
                  <a:srgbClr val="0070C0"/>
                </a:solidFill>
              </a:rPr>
              <a:t>Autumn Constellation</a:t>
            </a:r>
          </a:p>
          <a:p>
            <a:r>
              <a:rPr lang="en-US" sz="5400" dirty="0" smtClean="0">
                <a:solidFill>
                  <a:srgbClr val="0070C0"/>
                </a:solidFill>
              </a:rPr>
              <a:t>Summer Constellations</a:t>
            </a:r>
          </a:p>
          <a:p>
            <a:r>
              <a:rPr lang="en-US" sz="5400" dirty="0" smtClean="0">
                <a:solidFill>
                  <a:srgbClr val="0070C0"/>
                </a:solidFill>
              </a:rPr>
              <a:t>Winter Constellations</a:t>
            </a:r>
            <a:endParaRPr lang="en-US" sz="5400" dirty="0">
              <a:solidFill>
                <a:srgbClr val="0070C0"/>
              </a:solidFill>
            </a:endParaRPr>
          </a:p>
        </p:txBody>
      </p:sp>
    </p:spTree>
  </p:cSld>
  <p:clrMapOvr>
    <a:masterClrMapping/>
  </p:clrMapOvr>
  <p:transition spd="slow">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b="1" dirty="0" smtClean="0">
                <a:solidFill>
                  <a:srgbClr val="7030A0"/>
                </a:solidFill>
                <a:latin typeface="Bernard MT Condensed" pitchFamily="18" charset="0"/>
              </a:rPr>
              <a:t>Spring Constellation</a:t>
            </a:r>
            <a:endParaRPr lang="en-US" b="1" dirty="0">
              <a:solidFill>
                <a:srgbClr val="7030A0"/>
              </a:solidFill>
              <a:latin typeface="Bernard MT Condensed" pitchFamily="18" charset="0"/>
            </a:endParaRPr>
          </a:p>
        </p:txBody>
      </p:sp>
      <p:sp>
        <p:nvSpPr>
          <p:cNvPr id="3" name="Content Placeholder 2"/>
          <p:cNvSpPr>
            <a:spLocks noGrp="1"/>
          </p:cNvSpPr>
          <p:nvPr>
            <p:ph idx="1"/>
          </p:nvPr>
        </p:nvSpPr>
        <p:spPr/>
        <p:txBody>
          <a:bodyPr>
            <a:noAutofit/>
          </a:bodyPr>
          <a:lstStyle/>
          <a:p>
            <a:r>
              <a:rPr lang="en-US" sz="3000" dirty="0" smtClean="0"/>
              <a:t>Spring constellations are the constellations that are best seen in the evening night sky from late March to late June in the northern hemisphere and from late September to late December in the southern hemisphere.</a:t>
            </a:r>
          </a:p>
          <a:p>
            <a:r>
              <a:rPr lang="en-US" sz="3000" dirty="0" smtClean="0"/>
              <a:t>C</a:t>
            </a:r>
            <a:r>
              <a:rPr lang="en-US" sz="3000" dirty="0" smtClean="0"/>
              <a:t>an </a:t>
            </a:r>
            <a:r>
              <a:rPr lang="en-US" sz="3000" dirty="0" smtClean="0"/>
              <a:t>be seen from tropical latitudes north of the equator, but are invisible to observers living north of latitudes 25°N and 20°N respectively.</a:t>
            </a:r>
            <a:endParaRPr lang="en-US" sz="3000" dirty="0"/>
          </a:p>
        </p:txBody>
      </p:sp>
    </p:spTree>
  </p:cSld>
  <p:clrMapOvr>
    <a:masterClrMapping/>
  </p:clrMapOvr>
  <p:transition spd="slow">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chor="ctr"/>
          <a:lstStyle/>
          <a:p>
            <a:r>
              <a:rPr lang="en-US" b="1" dirty="0" smtClean="0">
                <a:solidFill>
                  <a:schemeClr val="accent6">
                    <a:lumMod val="60000"/>
                    <a:lumOff val="40000"/>
                  </a:schemeClr>
                </a:solidFill>
                <a:latin typeface="Bernard MT Condensed" pitchFamily="18" charset="0"/>
              </a:rPr>
              <a:t>Autumn Constellation</a:t>
            </a:r>
            <a:endParaRPr lang="en-US" b="1" dirty="0">
              <a:solidFill>
                <a:schemeClr val="accent6">
                  <a:lumMod val="60000"/>
                  <a:lumOff val="40000"/>
                </a:schemeClr>
              </a:solidFill>
              <a:latin typeface="Bernard MT Condensed" pitchFamily="18" charset="0"/>
            </a:endParaRPr>
          </a:p>
        </p:txBody>
      </p:sp>
      <p:sp>
        <p:nvSpPr>
          <p:cNvPr id="3" name="Content Placeholder 2"/>
          <p:cNvSpPr>
            <a:spLocks noGrp="1"/>
          </p:cNvSpPr>
          <p:nvPr>
            <p:ph idx="1"/>
          </p:nvPr>
        </p:nvSpPr>
        <p:spPr>
          <a:xfrm>
            <a:off x="533400" y="1905000"/>
            <a:ext cx="8229600" cy="4389120"/>
          </a:xfrm>
        </p:spPr>
        <p:txBody>
          <a:bodyPr>
            <a:normAutofit/>
          </a:bodyPr>
          <a:lstStyle/>
          <a:p>
            <a:r>
              <a:rPr lang="en-US" sz="3200" b="1" dirty="0" smtClean="0">
                <a:solidFill>
                  <a:srgbClr val="09016F"/>
                </a:solidFill>
              </a:rPr>
              <a:t>Autumn constellations are the constellations that are best observed in the night sky from late September to late December in the northern hemisphere and from late March to late June in the southern hemisphere.</a:t>
            </a:r>
          </a:p>
          <a:p>
            <a:r>
              <a:rPr lang="en-US" sz="3200" b="1" dirty="0" smtClean="0">
                <a:solidFill>
                  <a:srgbClr val="09016F"/>
                </a:solidFill>
              </a:rPr>
              <a:t>Autumn is a good time to see a number of notable constellations.</a:t>
            </a:r>
            <a:endParaRPr lang="en-US" sz="3200" b="1" dirty="0">
              <a:solidFill>
                <a:srgbClr val="09016F"/>
              </a:solidFill>
            </a:endParaRPr>
          </a:p>
        </p:txBody>
      </p:sp>
    </p:spTree>
  </p:cSld>
  <p:clrMapOvr>
    <a:masterClrMapping/>
  </p:clrMapOvr>
  <p:transition spd="slow">
    <p:plu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normAutofit/>
          </a:bodyPr>
          <a:lstStyle/>
          <a:p>
            <a:r>
              <a:rPr lang="en-US" sz="5400" b="1" dirty="0" smtClean="0">
                <a:solidFill>
                  <a:schemeClr val="bg1">
                    <a:lumMod val="85000"/>
                  </a:schemeClr>
                </a:solidFill>
              </a:rPr>
              <a:t>Summer Constellation</a:t>
            </a:r>
            <a:endParaRPr lang="en-US" sz="5400" b="1" dirty="0">
              <a:solidFill>
                <a:schemeClr val="bg1">
                  <a:lumMod val="85000"/>
                </a:schemeClr>
              </a:solidFill>
            </a:endParaRPr>
          </a:p>
        </p:txBody>
      </p:sp>
      <p:sp>
        <p:nvSpPr>
          <p:cNvPr id="3" name="Content Placeholder 2"/>
          <p:cNvSpPr>
            <a:spLocks noGrp="1"/>
          </p:cNvSpPr>
          <p:nvPr>
            <p:ph idx="1"/>
          </p:nvPr>
        </p:nvSpPr>
        <p:spPr>
          <a:xfrm>
            <a:off x="304800" y="1600200"/>
            <a:ext cx="8229600" cy="4724400"/>
          </a:xfrm>
          <a:solidFill>
            <a:schemeClr val="accent4">
              <a:lumMod val="60000"/>
              <a:lumOff val="40000"/>
            </a:schemeClr>
          </a:solidFill>
        </p:spPr>
        <p:txBody>
          <a:bodyPr>
            <a:noAutofit/>
          </a:bodyPr>
          <a:lstStyle/>
          <a:p>
            <a:r>
              <a:rPr lang="en-US" sz="2800" b="1" dirty="0" smtClean="0">
                <a:solidFill>
                  <a:srgbClr val="09016F"/>
                </a:solidFill>
              </a:rPr>
              <a:t>Summer constellations are the constellations that are best seen in the evening night sky from late June to late September in the northern hemisphere and from late December to late March in the southern hemisphere.</a:t>
            </a:r>
          </a:p>
          <a:p>
            <a:r>
              <a:rPr lang="en-US" sz="2800" b="1" dirty="0" smtClean="0">
                <a:solidFill>
                  <a:srgbClr val="09016F"/>
                </a:solidFill>
              </a:rPr>
              <a:t>For </a:t>
            </a:r>
            <a:r>
              <a:rPr lang="en-US" sz="2800" b="1" dirty="0" smtClean="0">
                <a:solidFill>
                  <a:srgbClr val="09016F"/>
                </a:solidFill>
              </a:rPr>
              <a:t>northern observers, these are the three constellations whose brightest stars  along with the southern </a:t>
            </a:r>
            <a:r>
              <a:rPr lang="en-US" sz="2800" b="1" u="sng" dirty="0" smtClean="0">
                <a:solidFill>
                  <a:srgbClr val="09016F"/>
                </a:solidFill>
                <a:hlinkClick r:id="rId3"/>
              </a:rPr>
              <a:t>zodiac constellations</a:t>
            </a:r>
            <a:r>
              <a:rPr lang="en-US" sz="2800" b="1" dirty="0" smtClean="0">
                <a:solidFill>
                  <a:srgbClr val="09016F"/>
                </a:solidFill>
              </a:rPr>
              <a:t> </a:t>
            </a:r>
            <a:r>
              <a:rPr lang="en-US" sz="2800" b="1" u="sng" dirty="0" smtClean="0">
                <a:solidFill>
                  <a:srgbClr val="09016F"/>
                </a:solidFill>
                <a:hlinkClick r:id="rId4"/>
              </a:rPr>
              <a:t>Sagittarius</a:t>
            </a:r>
            <a:r>
              <a:rPr lang="en-US" sz="2800" b="1" dirty="0" smtClean="0">
                <a:solidFill>
                  <a:srgbClr val="09016F"/>
                </a:solidFill>
              </a:rPr>
              <a:t> and </a:t>
            </a:r>
            <a:r>
              <a:rPr lang="en-US" sz="2800" b="1" u="sng" dirty="0" err="1" smtClean="0">
                <a:solidFill>
                  <a:srgbClr val="09016F"/>
                </a:solidFill>
                <a:hlinkClick r:id="rId5"/>
              </a:rPr>
              <a:t>Scorpius</a:t>
            </a:r>
            <a:r>
              <a:rPr lang="en-US" sz="2800" b="1" u="sng" dirty="0" smtClean="0">
                <a:solidFill>
                  <a:srgbClr val="09016F"/>
                </a:solidFill>
              </a:rPr>
              <a:t>.</a:t>
            </a:r>
            <a:endParaRPr lang="en-US" sz="2800" b="1" dirty="0">
              <a:solidFill>
                <a:srgbClr val="09016F"/>
              </a:solidFill>
            </a:endParaRPr>
          </a:p>
        </p:txBody>
      </p:sp>
    </p:spTree>
  </p:cSld>
  <p:clrMapOvr>
    <a:masterClrMapping/>
  </p:clrMapOvr>
  <p:transition spd="slow">
    <p:wheel spokes="2"/>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chor="ctr">
            <a:normAutofit/>
          </a:bodyPr>
          <a:lstStyle/>
          <a:p>
            <a:r>
              <a:rPr lang="en-US" sz="5400" b="1" dirty="0" smtClean="0">
                <a:solidFill>
                  <a:schemeClr val="bg2">
                    <a:lumMod val="25000"/>
                  </a:schemeClr>
                </a:solidFill>
              </a:rPr>
              <a:t>Winter Constellations</a:t>
            </a:r>
            <a:endParaRPr lang="en-US" sz="5400" b="1" dirty="0">
              <a:solidFill>
                <a:schemeClr val="bg2">
                  <a:lumMod val="25000"/>
                </a:schemeClr>
              </a:solidFill>
            </a:endParaRPr>
          </a:p>
        </p:txBody>
      </p:sp>
      <p:sp>
        <p:nvSpPr>
          <p:cNvPr id="3" name="Content Placeholder 2"/>
          <p:cNvSpPr>
            <a:spLocks noGrp="1"/>
          </p:cNvSpPr>
          <p:nvPr>
            <p:ph idx="1"/>
          </p:nvPr>
        </p:nvSpPr>
        <p:spPr>
          <a:xfrm>
            <a:off x="381000" y="1981200"/>
            <a:ext cx="8229600" cy="4343400"/>
          </a:xfrm>
        </p:spPr>
        <p:txBody>
          <a:bodyPr>
            <a:normAutofit/>
          </a:bodyPr>
          <a:lstStyle/>
          <a:p>
            <a:r>
              <a:rPr lang="en-US" sz="3200" b="1" dirty="0" smtClean="0">
                <a:solidFill>
                  <a:srgbClr val="09016F"/>
                </a:solidFill>
              </a:rPr>
              <a:t>Winter constellations are the constellations that are best observed in the evening night sky from late December to late March in the northern hemisphere and from late June to late September in the southern hemisphere</a:t>
            </a:r>
            <a:r>
              <a:rPr lang="en-US" sz="3200" b="1" dirty="0" smtClean="0">
                <a:solidFill>
                  <a:srgbClr val="09016F"/>
                </a:solidFill>
              </a:rPr>
              <a:t>.</a:t>
            </a:r>
            <a:endParaRPr lang="en-US" sz="3200" b="1" dirty="0" smtClean="0">
              <a:solidFill>
                <a:srgbClr val="09016F"/>
              </a:solidFill>
            </a:endParaRPr>
          </a:p>
        </p:txBody>
      </p:sp>
    </p:spTree>
  </p:cSld>
  <p:clrMapOvr>
    <a:masterClrMapping/>
  </p:clrMapOvr>
  <p:transition spd="slow">
    <p:circl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1143000"/>
          </a:xfrm>
        </p:spPr>
        <p:txBody>
          <a:bodyPr anchor="ctr">
            <a:noAutofit/>
          </a:bodyPr>
          <a:lstStyle/>
          <a:p>
            <a:r>
              <a:rPr lang="en-US" sz="3600" dirty="0" smtClean="0"/>
              <a:t> </a:t>
            </a:r>
            <a:r>
              <a:rPr lang="en-US" sz="2800" b="1" dirty="0" smtClean="0">
                <a:solidFill>
                  <a:schemeClr val="accent2"/>
                </a:solidFill>
              </a:rPr>
              <a:t>List of the 88 constellations recognized by the International Astronomical Union.</a:t>
            </a:r>
            <a:endParaRPr lang="en-US" sz="3600" b="1" dirty="0">
              <a:solidFill>
                <a:schemeClr val="accent2"/>
              </a:solidFill>
            </a:endParaRPr>
          </a:p>
        </p:txBody>
      </p:sp>
      <p:sp>
        <p:nvSpPr>
          <p:cNvPr id="3" name="Content Placeholder 2"/>
          <p:cNvSpPr>
            <a:spLocks noGrp="1"/>
          </p:cNvSpPr>
          <p:nvPr>
            <p:ph idx="1"/>
          </p:nvPr>
        </p:nvSpPr>
        <p:spPr>
          <a:xfrm>
            <a:off x="381000" y="1371600"/>
            <a:ext cx="8229600" cy="5334000"/>
          </a:xfrm>
        </p:spPr>
        <p:txBody>
          <a:bodyPr numCol="2">
            <a:noAutofit/>
          </a:bodyPr>
          <a:lstStyle/>
          <a:p>
            <a:r>
              <a:rPr lang="en-US" sz="1900" dirty="0" smtClean="0">
                <a:solidFill>
                  <a:schemeClr val="accent1">
                    <a:lumMod val="50000"/>
                  </a:schemeClr>
                </a:solidFill>
              </a:rPr>
              <a:t>1. Andromeda – the Chained Maiden</a:t>
            </a:r>
            <a:br>
              <a:rPr lang="en-US" sz="1900" dirty="0" smtClean="0">
                <a:solidFill>
                  <a:schemeClr val="accent1">
                    <a:lumMod val="50000"/>
                  </a:schemeClr>
                </a:solidFill>
              </a:rPr>
            </a:br>
            <a:r>
              <a:rPr lang="en-US" sz="1900" dirty="0" smtClean="0">
                <a:solidFill>
                  <a:schemeClr val="accent1">
                    <a:lumMod val="50000"/>
                  </a:schemeClr>
                </a:solidFill>
              </a:rPr>
              <a:t>2. </a:t>
            </a:r>
            <a:r>
              <a:rPr lang="en-US" sz="1900" dirty="0" err="1" smtClean="0">
                <a:solidFill>
                  <a:schemeClr val="accent1">
                    <a:lumMod val="50000"/>
                  </a:schemeClr>
                </a:solidFill>
              </a:rPr>
              <a:t>Antlia</a:t>
            </a:r>
            <a:r>
              <a:rPr lang="en-US" sz="1900" dirty="0" smtClean="0">
                <a:solidFill>
                  <a:schemeClr val="accent1">
                    <a:lumMod val="50000"/>
                  </a:schemeClr>
                </a:solidFill>
              </a:rPr>
              <a:t> – the Air Pump</a:t>
            </a:r>
            <a:br>
              <a:rPr lang="en-US" sz="1900" dirty="0" smtClean="0">
                <a:solidFill>
                  <a:schemeClr val="accent1">
                    <a:lumMod val="50000"/>
                  </a:schemeClr>
                </a:solidFill>
              </a:rPr>
            </a:br>
            <a:r>
              <a:rPr lang="en-US" sz="1900" dirty="0" smtClean="0">
                <a:solidFill>
                  <a:schemeClr val="accent1">
                    <a:lumMod val="50000"/>
                  </a:schemeClr>
                </a:solidFill>
              </a:rPr>
              <a:t>3. </a:t>
            </a:r>
            <a:r>
              <a:rPr lang="en-US" sz="1900" dirty="0" err="1" smtClean="0">
                <a:solidFill>
                  <a:schemeClr val="accent1">
                    <a:lumMod val="50000"/>
                  </a:schemeClr>
                </a:solidFill>
              </a:rPr>
              <a:t>Apus</a:t>
            </a:r>
            <a:r>
              <a:rPr lang="en-US" sz="1900" dirty="0" smtClean="0">
                <a:solidFill>
                  <a:schemeClr val="accent1">
                    <a:lumMod val="50000"/>
                  </a:schemeClr>
                </a:solidFill>
              </a:rPr>
              <a:t> – the Bird of Paradise</a:t>
            </a:r>
            <a:br>
              <a:rPr lang="en-US" sz="1900" dirty="0" smtClean="0">
                <a:solidFill>
                  <a:schemeClr val="accent1">
                    <a:lumMod val="50000"/>
                  </a:schemeClr>
                </a:solidFill>
              </a:rPr>
            </a:br>
            <a:r>
              <a:rPr lang="en-US" sz="1900" dirty="0" smtClean="0">
                <a:solidFill>
                  <a:schemeClr val="accent1">
                    <a:lumMod val="50000"/>
                  </a:schemeClr>
                </a:solidFill>
              </a:rPr>
              <a:t>4. Aquarius – the Water Carrier</a:t>
            </a:r>
            <a:br>
              <a:rPr lang="en-US" sz="1900" dirty="0" smtClean="0">
                <a:solidFill>
                  <a:schemeClr val="accent1">
                    <a:lumMod val="50000"/>
                  </a:schemeClr>
                </a:solidFill>
              </a:rPr>
            </a:br>
            <a:r>
              <a:rPr lang="en-US" sz="1900" dirty="0" smtClean="0">
                <a:solidFill>
                  <a:schemeClr val="accent1">
                    <a:lumMod val="50000"/>
                  </a:schemeClr>
                </a:solidFill>
              </a:rPr>
              <a:t>5. Aquila – the Eagle</a:t>
            </a:r>
            <a:br>
              <a:rPr lang="en-US" sz="1900" dirty="0" smtClean="0">
                <a:solidFill>
                  <a:schemeClr val="accent1">
                    <a:lumMod val="50000"/>
                  </a:schemeClr>
                </a:solidFill>
              </a:rPr>
            </a:br>
            <a:r>
              <a:rPr lang="en-US" sz="1900" dirty="0" smtClean="0">
                <a:solidFill>
                  <a:schemeClr val="accent1">
                    <a:lumMod val="50000"/>
                  </a:schemeClr>
                </a:solidFill>
              </a:rPr>
              <a:t>6. </a:t>
            </a:r>
            <a:r>
              <a:rPr lang="en-US" sz="1900" dirty="0" err="1" smtClean="0">
                <a:solidFill>
                  <a:schemeClr val="accent1">
                    <a:lumMod val="50000"/>
                  </a:schemeClr>
                </a:solidFill>
              </a:rPr>
              <a:t>Ara</a:t>
            </a:r>
            <a:r>
              <a:rPr lang="en-US" sz="1900" dirty="0" smtClean="0">
                <a:solidFill>
                  <a:schemeClr val="accent1">
                    <a:lumMod val="50000"/>
                  </a:schemeClr>
                </a:solidFill>
              </a:rPr>
              <a:t> – the Altar</a:t>
            </a:r>
            <a:br>
              <a:rPr lang="en-US" sz="1900" dirty="0" smtClean="0">
                <a:solidFill>
                  <a:schemeClr val="accent1">
                    <a:lumMod val="50000"/>
                  </a:schemeClr>
                </a:solidFill>
              </a:rPr>
            </a:br>
            <a:r>
              <a:rPr lang="en-US" sz="1900" dirty="0" smtClean="0">
                <a:solidFill>
                  <a:schemeClr val="accent1">
                    <a:lumMod val="50000"/>
                  </a:schemeClr>
                </a:solidFill>
              </a:rPr>
              <a:t>7. Aries – the Ram</a:t>
            </a:r>
            <a:br>
              <a:rPr lang="en-US" sz="1900" dirty="0" smtClean="0">
                <a:solidFill>
                  <a:schemeClr val="accent1">
                    <a:lumMod val="50000"/>
                  </a:schemeClr>
                </a:solidFill>
              </a:rPr>
            </a:br>
            <a:r>
              <a:rPr lang="en-US" sz="1900" dirty="0" smtClean="0">
                <a:solidFill>
                  <a:schemeClr val="accent1">
                    <a:lumMod val="50000"/>
                  </a:schemeClr>
                </a:solidFill>
              </a:rPr>
              <a:t>8. </a:t>
            </a:r>
            <a:r>
              <a:rPr lang="en-US" sz="1900" dirty="0" err="1" smtClean="0">
                <a:solidFill>
                  <a:schemeClr val="accent1">
                    <a:lumMod val="50000"/>
                  </a:schemeClr>
                </a:solidFill>
              </a:rPr>
              <a:t>Auriga</a:t>
            </a:r>
            <a:r>
              <a:rPr lang="en-US" sz="1900" dirty="0" smtClean="0">
                <a:solidFill>
                  <a:schemeClr val="accent1">
                    <a:lumMod val="50000"/>
                  </a:schemeClr>
                </a:solidFill>
              </a:rPr>
              <a:t> – the Charioteer</a:t>
            </a:r>
            <a:br>
              <a:rPr lang="en-US" sz="1900" dirty="0" smtClean="0">
                <a:solidFill>
                  <a:schemeClr val="accent1">
                    <a:lumMod val="50000"/>
                  </a:schemeClr>
                </a:solidFill>
              </a:rPr>
            </a:br>
            <a:r>
              <a:rPr lang="en-US" sz="1900" dirty="0" smtClean="0">
                <a:solidFill>
                  <a:schemeClr val="accent1">
                    <a:lumMod val="50000"/>
                  </a:schemeClr>
                </a:solidFill>
              </a:rPr>
              <a:t>9. </a:t>
            </a:r>
            <a:r>
              <a:rPr lang="en-US" sz="1900" dirty="0" err="1" smtClean="0">
                <a:solidFill>
                  <a:schemeClr val="accent1">
                    <a:lumMod val="50000"/>
                  </a:schemeClr>
                </a:solidFill>
              </a:rPr>
              <a:t>Boötes</a:t>
            </a:r>
            <a:r>
              <a:rPr lang="en-US" sz="1900" dirty="0" smtClean="0">
                <a:solidFill>
                  <a:schemeClr val="accent1">
                    <a:lumMod val="50000"/>
                  </a:schemeClr>
                </a:solidFill>
              </a:rPr>
              <a:t> – the Herdsman</a:t>
            </a:r>
            <a:br>
              <a:rPr lang="en-US" sz="1900" dirty="0" smtClean="0">
                <a:solidFill>
                  <a:schemeClr val="accent1">
                    <a:lumMod val="50000"/>
                  </a:schemeClr>
                </a:solidFill>
              </a:rPr>
            </a:br>
            <a:r>
              <a:rPr lang="en-US" sz="1900" dirty="0" smtClean="0">
                <a:solidFill>
                  <a:schemeClr val="accent1">
                    <a:lumMod val="50000"/>
                  </a:schemeClr>
                </a:solidFill>
              </a:rPr>
              <a:t>10. Caelum – the Chisel</a:t>
            </a:r>
            <a:br>
              <a:rPr lang="en-US" sz="1900" dirty="0" smtClean="0">
                <a:solidFill>
                  <a:schemeClr val="accent1">
                    <a:lumMod val="50000"/>
                  </a:schemeClr>
                </a:solidFill>
              </a:rPr>
            </a:br>
            <a:r>
              <a:rPr lang="en-US" sz="1900" dirty="0" smtClean="0">
                <a:solidFill>
                  <a:schemeClr val="accent1">
                    <a:lumMod val="50000"/>
                  </a:schemeClr>
                </a:solidFill>
              </a:rPr>
              <a:t>11. </a:t>
            </a:r>
            <a:r>
              <a:rPr lang="en-US" sz="1900" dirty="0" err="1" smtClean="0">
                <a:solidFill>
                  <a:schemeClr val="accent1">
                    <a:lumMod val="50000"/>
                  </a:schemeClr>
                </a:solidFill>
              </a:rPr>
              <a:t>Camelopardalis</a:t>
            </a:r>
            <a:r>
              <a:rPr lang="en-US" sz="1900" dirty="0" smtClean="0">
                <a:solidFill>
                  <a:schemeClr val="accent1">
                    <a:lumMod val="50000"/>
                  </a:schemeClr>
                </a:solidFill>
              </a:rPr>
              <a:t> – the Giraffe</a:t>
            </a:r>
            <a:br>
              <a:rPr lang="en-US" sz="1900" dirty="0" smtClean="0">
                <a:solidFill>
                  <a:schemeClr val="accent1">
                    <a:lumMod val="50000"/>
                  </a:schemeClr>
                </a:solidFill>
              </a:rPr>
            </a:br>
            <a:r>
              <a:rPr lang="en-US" sz="1900" dirty="0" smtClean="0">
                <a:solidFill>
                  <a:schemeClr val="accent1">
                    <a:lumMod val="50000"/>
                  </a:schemeClr>
                </a:solidFill>
              </a:rPr>
              <a:t>12. Cancer – the Crab</a:t>
            </a:r>
            <a:br>
              <a:rPr lang="en-US" sz="1900" dirty="0" smtClean="0">
                <a:solidFill>
                  <a:schemeClr val="accent1">
                    <a:lumMod val="50000"/>
                  </a:schemeClr>
                </a:solidFill>
              </a:rPr>
            </a:br>
            <a:r>
              <a:rPr lang="en-US" sz="1900" dirty="0" smtClean="0">
                <a:solidFill>
                  <a:schemeClr val="accent1">
                    <a:lumMod val="50000"/>
                  </a:schemeClr>
                </a:solidFill>
              </a:rPr>
              <a:t>13. Canes </a:t>
            </a:r>
            <a:r>
              <a:rPr lang="en-US" sz="1900" dirty="0" err="1" smtClean="0">
                <a:solidFill>
                  <a:schemeClr val="accent1">
                    <a:lumMod val="50000"/>
                  </a:schemeClr>
                </a:solidFill>
              </a:rPr>
              <a:t>Venatici</a:t>
            </a:r>
            <a:r>
              <a:rPr lang="en-US" sz="1900" dirty="0" smtClean="0">
                <a:solidFill>
                  <a:schemeClr val="accent1">
                    <a:lumMod val="50000"/>
                  </a:schemeClr>
                </a:solidFill>
              </a:rPr>
              <a:t> – the Hunting Dogs</a:t>
            </a:r>
            <a:br>
              <a:rPr lang="en-US" sz="1900" dirty="0" smtClean="0">
                <a:solidFill>
                  <a:schemeClr val="accent1">
                    <a:lumMod val="50000"/>
                  </a:schemeClr>
                </a:solidFill>
              </a:rPr>
            </a:br>
            <a:r>
              <a:rPr lang="en-US" sz="1900" dirty="0" smtClean="0">
                <a:solidFill>
                  <a:schemeClr val="accent1">
                    <a:lumMod val="50000"/>
                  </a:schemeClr>
                </a:solidFill>
              </a:rPr>
              <a:t>14. </a:t>
            </a:r>
            <a:r>
              <a:rPr lang="en-US" sz="1900" dirty="0" err="1" smtClean="0">
                <a:solidFill>
                  <a:schemeClr val="accent1">
                    <a:lumMod val="50000"/>
                  </a:schemeClr>
                </a:solidFill>
              </a:rPr>
              <a:t>Canis</a:t>
            </a:r>
            <a:r>
              <a:rPr lang="en-US" sz="1900" dirty="0" smtClean="0">
                <a:solidFill>
                  <a:schemeClr val="accent1">
                    <a:lumMod val="50000"/>
                  </a:schemeClr>
                </a:solidFill>
              </a:rPr>
              <a:t> Major – the Big Dog</a:t>
            </a:r>
            <a:br>
              <a:rPr lang="en-US" sz="1900" dirty="0" smtClean="0">
                <a:solidFill>
                  <a:schemeClr val="accent1">
                    <a:lumMod val="50000"/>
                  </a:schemeClr>
                </a:solidFill>
              </a:rPr>
            </a:br>
            <a:r>
              <a:rPr lang="en-US" sz="1900" dirty="0" smtClean="0">
                <a:solidFill>
                  <a:schemeClr val="accent1">
                    <a:lumMod val="50000"/>
                  </a:schemeClr>
                </a:solidFill>
              </a:rPr>
              <a:t>15. </a:t>
            </a:r>
            <a:r>
              <a:rPr lang="en-US" sz="1900" dirty="0" err="1" smtClean="0">
                <a:solidFill>
                  <a:schemeClr val="accent1">
                    <a:lumMod val="50000"/>
                  </a:schemeClr>
                </a:solidFill>
              </a:rPr>
              <a:t>Canis</a:t>
            </a:r>
            <a:r>
              <a:rPr lang="en-US" sz="1900" dirty="0" smtClean="0">
                <a:solidFill>
                  <a:schemeClr val="accent1">
                    <a:lumMod val="50000"/>
                  </a:schemeClr>
                </a:solidFill>
              </a:rPr>
              <a:t> Minor – the Small Dog</a:t>
            </a:r>
          </a:p>
          <a:p>
            <a:r>
              <a:rPr lang="en-US" sz="1900" dirty="0" smtClean="0">
                <a:solidFill>
                  <a:schemeClr val="accent1">
                    <a:lumMod val="50000"/>
                  </a:schemeClr>
                </a:solidFill>
              </a:rPr>
              <a:t>16. </a:t>
            </a:r>
            <a:r>
              <a:rPr lang="en-US" sz="1900" dirty="0" err="1" smtClean="0">
                <a:solidFill>
                  <a:schemeClr val="accent1">
                    <a:lumMod val="50000"/>
                  </a:schemeClr>
                </a:solidFill>
              </a:rPr>
              <a:t>Capricornus</a:t>
            </a:r>
            <a:r>
              <a:rPr lang="en-US" sz="1900" dirty="0" smtClean="0">
                <a:solidFill>
                  <a:schemeClr val="accent1">
                    <a:lumMod val="50000"/>
                  </a:schemeClr>
                </a:solidFill>
              </a:rPr>
              <a:t> – the Sea Goat</a:t>
            </a:r>
            <a:br>
              <a:rPr lang="en-US" sz="1900" dirty="0" smtClean="0">
                <a:solidFill>
                  <a:schemeClr val="accent1">
                    <a:lumMod val="50000"/>
                  </a:schemeClr>
                </a:solidFill>
              </a:rPr>
            </a:br>
            <a:r>
              <a:rPr lang="en-US" sz="1900" dirty="0" smtClean="0">
                <a:solidFill>
                  <a:schemeClr val="accent1">
                    <a:lumMod val="50000"/>
                  </a:schemeClr>
                </a:solidFill>
              </a:rPr>
              <a:t>17. Carina – the Keel of the Argo </a:t>
            </a:r>
            <a:r>
              <a:rPr lang="en-US" sz="1900" dirty="0" err="1" smtClean="0">
                <a:solidFill>
                  <a:schemeClr val="accent1">
                    <a:lumMod val="50000"/>
                  </a:schemeClr>
                </a:solidFill>
              </a:rPr>
              <a:t>Navis</a:t>
            </a:r>
            <a:r>
              <a:rPr lang="en-US" sz="1900" dirty="0" smtClean="0">
                <a:solidFill>
                  <a:schemeClr val="accent1">
                    <a:lumMod val="50000"/>
                  </a:schemeClr>
                </a:solidFill>
              </a:rPr>
              <a:t/>
            </a:r>
            <a:br>
              <a:rPr lang="en-US" sz="1900" dirty="0" smtClean="0">
                <a:solidFill>
                  <a:schemeClr val="accent1">
                    <a:lumMod val="50000"/>
                  </a:schemeClr>
                </a:solidFill>
              </a:rPr>
            </a:br>
            <a:r>
              <a:rPr lang="en-US" sz="1900" dirty="0" smtClean="0">
                <a:solidFill>
                  <a:schemeClr val="accent1">
                    <a:lumMod val="50000"/>
                  </a:schemeClr>
                </a:solidFill>
              </a:rPr>
              <a:t>18. Cassiopeia – the Queen</a:t>
            </a:r>
            <a:br>
              <a:rPr lang="en-US" sz="1900" dirty="0" smtClean="0">
                <a:solidFill>
                  <a:schemeClr val="accent1">
                    <a:lumMod val="50000"/>
                  </a:schemeClr>
                </a:solidFill>
              </a:rPr>
            </a:br>
            <a:r>
              <a:rPr lang="en-US" sz="1900" dirty="0" smtClean="0">
                <a:solidFill>
                  <a:schemeClr val="accent1">
                    <a:lumMod val="50000"/>
                  </a:schemeClr>
                </a:solidFill>
              </a:rPr>
              <a:t>19. </a:t>
            </a:r>
            <a:r>
              <a:rPr lang="en-US" sz="1900" dirty="0" err="1" smtClean="0">
                <a:solidFill>
                  <a:schemeClr val="accent1">
                    <a:lumMod val="50000"/>
                  </a:schemeClr>
                </a:solidFill>
              </a:rPr>
              <a:t>Centaurus</a:t>
            </a:r>
            <a:r>
              <a:rPr lang="en-US" sz="1900" dirty="0" smtClean="0">
                <a:solidFill>
                  <a:schemeClr val="accent1">
                    <a:lumMod val="50000"/>
                  </a:schemeClr>
                </a:solidFill>
              </a:rPr>
              <a:t> – the Centaur</a:t>
            </a:r>
            <a:br>
              <a:rPr lang="en-US" sz="1900" dirty="0" smtClean="0">
                <a:solidFill>
                  <a:schemeClr val="accent1">
                    <a:lumMod val="50000"/>
                  </a:schemeClr>
                </a:solidFill>
              </a:rPr>
            </a:br>
            <a:r>
              <a:rPr lang="en-US" sz="1900" dirty="0" smtClean="0">
                <a:solidFill>
                  <a:schemeClr val="accent1">
                    <a:lumMod val="50000"/>
                  </a:schemeClr>
                </a:solidFill>
              </a:rPr>
              <a:t>20. </a:t>
            </a:r>
            <a:r>
              <a:rPr lang="en-US" sz="1900" dirty="0" err="1" smtClean="0">
                <a:solidFill>
                  <a:schemeClr val="accent1">
                    <a:lumMod val="50000"/>
                  </a:schemeClr>
                </a:solidFill>
              </a:rPr>
              <a:t>Cepheus</a:t>
            </a:r>
            <a:r>
              <a:rPr lang="en-US" sz="1900" dirty="0" smtClean="0">
                <a:solidFill>
                  <a:schemeClr val="accent1">
                    <a:lumMod val="50000"/>
                  </a:schemeClr>
                </a:solidFill>
              </a:rPr>
              <a:t> – the King</a:t>
            </a:r>
            <a:br>
              <a:rPr lang="en-US" sz="1900" dirty="0" smtClean="0">
                <a:solidFill>
                  <a:schemeClr val="accent1">
                    <a:lumMod val="50000"/>
                  </a:schemeClr>
                </a:solidFill>
              </a:rPr>
            </a:br>
            <a:r>
              <a:rPr lang="en-US" sz="1900" dirty="0" smtClean="0">
                <a:solidFill>
                  <a:schemeClr val="accent1">
                    <a:lumMod val="50000"/>
                  </a:schemeClr>
                </a:solidFill>
              </a:rPr>
              <a:t>21. </a:t>
            </a:r>
            <a:r>
              <a:rPr lang="en-US" sz="1900" dirty="0" err="1" smtClean="0">
                <a:solidFill>
                  <a:schemeClr val="accent1">
                    <a:lumMod val="50000"/>
                  </a:schemeClr>
                </a:solidFill>
              </a:rPr>
              <a:t>Cetus</a:t>
            </a:r>
            <a:r>
              <a:rPr lang="en-US" sz="1900" dirty="0" smtClean="0">
                <a:solidFill>
                  <a:schemeClr val="accent1">
                    <a:lumMod val="50000"/>
                  </a:schemeClr>
                </a:solidFill>
              </a:rPr>
              <a:t> – the Whale</a:t>
            </a:r>
            <a:br>
              <a:rPr lang="en-US" sz="1900" dirty="0" smtClean="0">
                <a:solidFill>
                  <a:schemeClr val="accent1">
                    <a:lumMod val="50000"/>
                  </a:schemeClr>
                </a:solidFill>
              </a:rPr>
            </a:br>
            <a:r>
              <a:rPr lang="en-US" sz="1900" dirty="0" smtClean="0">
                <a:solidFill>
                  <a:schemeClr val="accent1">
                    <a:lumMod val="50000"/>
                  </a:schemeClr>
                </a:solidFill>
              </a:rPr>
              <a:t>22. </a:t>
            </a:r>
            <a:r>
              <a:rPr lang="en-US" sz="1900" dirty="0" err="1" smtClean="0">
                <a:solidFill>
                  <a:schemeClr val="accent1">
                    <a:lumMod val="50000"/>
                  </a:schemeClr>
                </a:solidFill>
              </a:rPr>
              <a:t>Chamaeleon</a:t>
            </a:r>
            <a:r>
              <a:rPr lang="en-US" sz="1900" dirty="0" smtClean="0">
                <a:solidFill>
                  <a:schemeClr val="accent1">
                    <a:lumMod val="50000"/>
                  </a:schemeClr>
                </a:solidFill>
              </a:rPr>
              <a:t> – the Chameleon</a:t>
            </a:r>
            <a:br>
              <a:rPr lang="en-US" sz="1900" dirty="0" smtClean="0">
                <a:solidFill>
                  <a:schemeClr val="accent1">
                    <a:lumMod val="50000"/>
                  </a:schemeClr>
                </a:solidFill>
              </a:rPr>
            </a:br>
            <a:r>
              <a:rPr lang="en-US" sz="1900" dirty="0" smtClean="0">
                <a:solidFill>
                  <a:schemeClr val="accent1">
                    <a:lumMod val="50000"/>
                  </a:schemeClr>
                </a:solidFill>
              </a:rPr>
              <a:t>23. </a:t>
            </a:r>
            <a:r>
              <a:rPr lang="en-US" sz="1900" dirty="0" err="1" smtClean="0">
                <a:solidFill>
                  <a:schemeClr val="accent1">
                    <a:lumMod val="50000"/>
                  </a:schemeClr>
                </a:solidFill>
              </a:rPr>
              <a:t>Circinus</a:t>
            </a:r>
            <a:r>
              <a:rPr lang="en-US" sz="1900" dirty="0" smtClean="0">
                <a:solidFill>
                  <a:schemeClr val="accent1">
                    <a:lumMod val="50000"/>
                  </a:schemeClr>
                </a:solidFill>
              </a:rPr>
              <a:t> – the Compass</a:t>
            </a:r>
            <a:br>
              <a:rPr lang="en-US" sz="1900" dirty="0" smtClean="0">
                <a:solidFill>
                  <a:schemeClr val="accent1">
                    <a:lumMod val="50000"/>
                  </a:schemeClr>
                </a:solidFill>
              </a:rPr>
            </a:br>
            <a:r>
              <a:rPr lang="en-US" sz="1900" dirty="0" smtClean="0">
                <a:solidFill>
                  <a:schemeClr val="accent1">
                    <a:lumMod val="50000"/>
                  </a:schemeClr>
                </a:solidFill>
              </a:rPr>
              <a:t>24. Columba – the Dove</a:t>
            </a:r>
            <a:br>
              <a:rPr lang="en-US" sz="1900" dirty="0" smtClean="0">
                <a:solidFill>
                  <a:schemeClr val="accent1">
                    <a:lumMod val="50000"/>
                  </a:schemeClr>
                </a:solidFill>
              </a:rPr>
            </a:br>
            <a:r>
              <a:rPr lang="en-US" sz="1900" dirty="0" smtClean="0">
                <a:solidFill>
                  <a:schemeClr val="accent1">
                    <a:lumMod val="50000"/>
                  </a:schemeClr>
                </a:solidFill>
              </a:rPr>
              <a:t>25. Coma </a:t>
            </a:r>
            <a:r>
              <a:rPr lang="en-US" sz="1900" dirty="0" err="1" smtClean="0">
                <a:solidFill>
                  <a:schemeClr val="accent1">
                    <a:lumMod val="50000"/>
                  </a:schemeClr>
                </a:solidFill>
              </a:rPr>
              <a:t>Berenices</a:t>
            </a:r>
            <a:r>
              <a:rPr lang="en-US" sz="1900" dirty="0" smtClean="0">
                <a:solidFill>
                  <a:schemeClr val="accent1">
                    <a:lumMod val="50000"/>
                  </a:schemeClr>
                </a:solidFill>
              </a:rPr>
              <a:t> – </a:t>
            </a:r>
            <a:r>
              <a:rPr lang="en-US" sz="1900" dirty="0" err="1" smtClean="0">
                <a:solidFill>
                  <a:schemeClr val="accent1">
                    <a:lumMod val="50000"/>
                  </a:schemeClr>
                </a:solidFill>
              </a:rPr>
              <a:t>Berenice’s</a:t>
            </a:r>
            <a:r>
              <a:rPr lang="en-US" sz="1900" dirty="0" smtClean="0">
                <a:solidFill>
                  <a:schemeClr val="accent1">
                    <a:lumMod val="50000"/>
                  </a:schemeClr>
                </a:solidFill>
              </a:rPr>
              <a:t> Hair</a:t>
            </a:r>
            <a:br>
              <a:rPr lang="en-US" sz="1900" dirty="0" smtClean="0">
                <a:solidFill>
                  <a:schemeClr val="accent1">
                    <a:lumMod val="50000"/>
                  </a:schemeClr>
                </a:solidFill>
              </a:rPr>
            </a:br>
            <a:r>
              <a:rPr lang="en-US" sz="1900" dirty="0" smtClean="0">
                <a:solidFill>
                  <a:schemeClr val="accent1">
                    <a:lumMod val="50000"/>
                  </a:schemeClr>
                </a:solidFill>
              </a:rPr>
              <a:t>26. Corona </a:t>
            </a:r>
            <a:r>
              <a:rPr lang="en-US" sz="1900" dirty="0" err="1" smtClean="0">
                <a:solidFill>
                  <a:schemeClr val="accent1">
                    <a:lumMod val="50000"/>
                  </a:schemeClr>
                </a:solidFill>
              </a:rPr>
              <a:t>Australis</a:t>
            </a:r>
            <a:r>
              <a:rPr lang="en-US" sz="1900" dirty="0" smtClean="0">
                <a:solidFill>
                  <a:schemeClr val="accent1">
                    <a:lumMod val="50000"/>
                  </a:schemeClr>
                </a:solidFill>
              </a:rPr>
              <a:t> – the Southern Crown</a:t>
            </a:r>
            <a:br>
              <a:rPr lang="en-US" sz="1900" dirty="0" smtClean="0">
                <a:solidFill>
                  <a:schemeClr val="accent1">
                    <a:lumMod val="50000"/>
                  </a:schemeClr>
                </a:solidFill>
              </a:rPr>
            </a:br>
            <a:r>
              <a:rPr lang="en-US" sz="1900" dirty="0" smtClean="0">
                <a:solidFill>
                  <a:schemeClr val="accent1">
                    <a:lumMod val="50000"/>
                  </a:schemeClr>
                </a:solidFill>
              </a:rPr>
              <a:t>27. Corona Borealis – the Northern Crown</a:t>
            </a:r>
            <a:br>
              <a:rPr lang="en-US" sz="1900" dirty="0" smtClean="0">
                <a:solidFill>
                  <a:schemeClr val="accent1">
                    <a:lumMod val="50000"/>
                  </a:schemeClr>
                </a:solidFill>
              </a:rPr>
            </a:br>
            <a:r>
              <a:rPr lang="en-US" sz="1900" dirty="0" smtClean="0">
                <a:solidFill>
                  <a:schemeClr val="accent1">
                    <a:lumMod val="50000"/>
                  </a:schemeClr>
                </a:solidFill>
              </a:rPr>
              <a:t>28. </a:t>
            </a:r>
            <a:r>
              <a:rPr lang="en-US" sz="1900" dirty="0" err="1" smtClean="0">
                <a:solidFill>
                  <a:schemeClr val="accent1">
                    <a:lumMod val="50000"/>
                  </a:schemeClr>
                </a:solidFill>
              </a:rPr>
              <a:t>Corvus</a:t>
            </a:r>
            <a:r>
              <a:rPr lang="en-US" sz="1900" dirty="0" smtClean="0">
                <a:solidFill>
                  <a:schemeClr val="accent1">
                    <a:lumMod val="50000"/>
                  </a:schemeClr>
                </a:solidFill>
              </a:rPr>
              <a:t> – the Raven</a:t>
            </a:r>
            <a:br>
              <a:rPr lang="en-US" sz="1900" dirty="0" smtClean="0">
                <a:solidFill>
                  <a:schemeClr val="accent1">
                    <a:lumMod val="50000"/>
                  </a:schemeClr>
                </a:solidFill>
              </a:rPr>
            </a:br>
            <a:r>
              <a:rPr lang="en-US" sz="1900" dirty="0" smtClean="0">
                <a:solidFill>
                  <a:schemeClr val="accent1">
                    <a:lumMod val="50000"/>
                  </a:schemeClr>
                </a:solidFill>
              </a:rPr>
              <a:t>29. Crater – the Cup</a:t>
            </a:r>
            <a:br>
              <a:rPr lang="en-US" sz="1900" dirty="0" smtClean="0">
                <a:solidFill>
                  <a:schemeClr val="accent1">
                    <a:lumMod val="50000"/>
                  </a:schemeClr>
                </a:solidFill>
              </a:rPr>
            </a:br>
            <a:r>
              <a:rPr lang="en-US" sz="1900" dirty="0" smtClean="0">
                <a:solidFill>
                  <a:schemeClr val="accent1">
                    <a:lumMod val="50000"/>
                  </a:schemeClr>
                </a:solidFill>
              </a:rPr>
              <a:t>30. Crux – the Southern Cross</a:t>
            </a:r>
            <a:endParaRPr lang="en-US" sz="1900" dirty="0">
              <a:solidFill>
                <a:schemeClr val="accent1">
                  <a:lumMod val="50000"/>
                </a:schemeClr>
              </a:solidFill>
            </a:endParaRPr>
          </a:p>
        </p:txBody>
      </p:sp>
    </p:spTree>
  </p:cSld>
  <p:clrMapOvr>
    <a:masterClrMapping/>
  </p:clrMapOvr>
  <p:transition spd="slow">
    <p:wipe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numCol="2">
            <a:normAutofit fontScale="25000" lnSpcReduction="20000"/>
          </a:bodyPr>
          <a:lstStyle/>
          <a:p>
            <a:r>
              <a:rPr lang="en-US" sz="8800" b="1" dirty="0" smtClean="0"/>
              <a:t>31. Cygnus – the Swan</a:t>
            </a:r>
            <a:br>
              <a:rPr lang="en-US" sz="8800" b="1" dirty="0" smtClean="0"/>
            </a:br>
            <a:r>
              <a:rPr lang="en-US" sz="8800" b="1" dirty="0" smtClean="0"/>
              <a:t>32. </a:t>
            </a:r>
            <a:r>
              <a:rPr lang="en-US" sz="8800" b="1" dirty="0" err="1" smtClean="0"/>
              <a:t>Delphinus</a:t>
            </a:r>
            <a:r>
              <a:rPr lang="en-US" sz="8800" b="1" dirty="0" smtClean="0"/>
              <a:t> – the Dolphin</a:t>
            </a:r>
            <a:br>
              <a:rPr lang="en-US" sz="8800" b="1" dirty="0" smtClean="0"/>
            </a:br>
            <a:r>
              <a:rPr lang="en-US" sz="8800" b="1" dirty="0" smtClean="0"/>
              <a:t>33. Dorado – the </a:t>
            </a:r>
            <a:r>
              <a:rPr lang="en-US" sz="8800" b="1" dirty="0" err="1" smtClean="0"/>
              <a:t>Dolphinfish</a:t>
            </a:r>
            <a:r>
              <a:rPr lang="en-US" sz="8800" b="1" dirty="0" smtClean="0"/>
              <a:t/>
            </a:r>
            <a:br>
              <a:rPr lang="en-US" sz="8800" b="1" dirty="0" smtClean="0"/>
            </a:br>
            <a:r>
              <a:rPr lang="en-US" sz="8800" b="1" dirty="0" smtClean="0"/>
              <a:t>34. Draco – the Dragon</a:t>
            </a:r>
            <a:br>
              <a:rPr lang="en-US" sz="8800" b="1" dirty="0" smtClean="0"/>
            </a:br>
            <a:r>
              <a:rPr lang="en-US" sz="8800" b="1" dirty="0" smtClean="0"/>
              <a:t>35. </a:t>
            </a:r>
            <a:r>
              <a:rPr lang="en-US" sz="8800" b="1" dirty="0" err="1" smtClean="0"/>
              <a:t>Equuleus</a:t>
            </a:r>
            <a:r>
              <a:rPr lang="en-US" sz="8800" b="1" dirty="0" smtClean="0"/>
              <a:t> – the Little Horse</a:t>
            </a:r>
            <a:br>
              <a:rPr lang="en-US" sz="8800" b="1" dirty="0" smtClean="0"/>
            </a:br>
            <a:r>
              <a:rPr lang="en-US" sz="8800" b="1" dirty="0" smtClean="0"/>
              <a:t>36. </a:t>
            </a:r>
            <a:r>
              <a:rPr lang="en-US" sz="8800" b="1" dirty="0" err="1" smtClean="0"/>
              <a:t>Eridanus</a:t>
            </a:r>
            <a:r>
              <a:rPr lang="en-US" sz="8800" b="1" dirty="0" smtClean="0"/>
              <a:t> – the Celestial River</a:t>
            </a:r>
            <a:br>
              <a:rPr lang="en-US" sz="8800" b="1" dirty="0" smtClean="0"/>
            </a:br>
            <a:r>
              <a:rPr lang="en-US" sz="8800" b="1" dirty="0" smtClean="0"/>
              <a:t>37. </a:t>
            </a:r>
            <a:r>
              <a:rPr lang="en-US" sz="8800" b="1" dirty="0" err="1" smtClean="0"/>
              <a:t>Fornax</a:t>
            </a:r>
            <a:r>
              <a:rPr lang="en-US" sz="8800" b="1" dirty="0" smtClean="0"/>
              <a:t> – the Furnace</a:t>
            </a:r>
            <a:br>
              <a:rPr lang="en-US" sz="8800" b="1" dirty="0" smtClean="0"/>
            </a:br>
            <a:r>
              <a:rPr lang="en-US" sz="8800" b="1" dirty="0" smtClean="0"/>
              <a:t>38. Gemini – the Twins</a:t>
            </a:r>
            <a:br>
              <a:rPr lang="en-US" sz="8800" b="1" dirty="0" smtClean="0"/>
            </a:br>
            <a:r>
              <a:rPr lang="en-US" sz="8800" b="1" dirty="0" smtClean="0"/>
              <a:t>39. </a:t>
            </a:r>
            <a:r>
              <a:rPr lang="en-US" sz="8800" b="1" dirty="0" err="1" smtClean="0"/>
              <a:t>Grus</a:t>
            </a:r>
            <a:r>
              <a:rPr lang="en-US" sz="8800" b="1" dirty="0" smtClean="0"/>
              <a:t> – the Crane</a:t>
            </a:r>
            <a:br>
              <a:rPr lang="en-US" sz="8800" b="1" dirty="0" smtClean="0"/>
            </a:br>
            <a:r>
              <a:rPr lang="en-US" sz="8800" b="1" dirty="0" smtClean="0"/>
              <a:t>40. Hercules – the Strong Man</a:t>
            </a:r>
            <a:br>
              <a:rPr lang="en-US" sz="8800" b="1" dirty="0" smtClean="0"/>
            </a:br>
            <a:r>
              <a:rPr lang="en-US" sz="8800" b="1" dirty="0" smtClean="0"/>
              <a:t>41. </a:t>
            </a:r>
            <a:r>
              <a:rPr lang="en-US" sz="8800" b="1" dirty="0" err="1" smtClean="0"/>
              <a:t>Horologium</a:t>
            </a:r>
            <a:r>
              <a:rPr lang="en-US" sz="8800" b="1" dirty="0" smtClean="0"/>
              <a:t> – the Pendulum Clock</a:t>
            </a:r>
            <a:br>
              <a:rPr lang="en-US" sz="8800" b="1" dirty="0" smtClean="0"/>
            </a:br>
            <a:r>
              <a:rPr lang="en-US" sz="8800" b="1" dirty="0" smtClean="0"/>
              <a:t>42. Hydra – the Water Serpent</a:t>
            </a:r>
            <a:br>
              <a:rPr lang="en-US" sz="8800" b="1" dirty="0" smtClean="0"/>
            </a:br>
            <a:r>
              <a:rPr lang="en-US" sz="8800" b="1" dirty="0" smtClean="0"/>
              <a:t>43. </a:t>
            </a:r>
            <a:r>
              <a:rPr lang="en-US" sz="8800" b="1" dirty="0" err="1" smtClean="0"/>
              <a:t>Hydrus</a:t>
            </a:r>
            <a:r>
              <a:rPr lang="en-US" sz="8800" b="1" dirty="0" smtClean="0"/>
              <a:t> – the Water Snake</a:t>
            </a:r>
            <a:br>
              <a:rPr lang="en-US" sz="8800" b="1" dirty="0" smtClean="0"/>
            </a:br>
            <a:r>
              <a:rPr lang="en-US" sz="8800" b="1" dirty="0" smtClean="0"/>
              <a:t>44. Indus – the Indian</a:t>
            </a:r>
            <a:br>
              <a:rPr lang="en-US" sz="8800" b="1" dirty="0" smtClean="0"/>
            </a:br>
            <a:r>
              <a:rPr lang="en-US" sz="8800" b="1" dirty="0" smtClean="0"/>
              <a:t>45. </a:t>
            </a:r>
            <a:r>
              <a:rPr lang="en-US" sz="8800" b="1" dirty="0" err="1" smtClean="0"/>
              <a:t>Lacerta</a:t>
            </a:r>
            <a:r>
              <a:rPr lang="en-US" sz="8800" b="1" dirty="0" smtClean="0"/>
              <a:t> – the Lizard</a:t>
            </a:r>
          </a:p>
          <a:p>
            <a:r>
              <a:rPr lang="en-US" sz="8800" b="1" dirty="0" smtClean="0"/>
              <a:t>46. Leo – the Lion</a:t>
            </a:r>
            <a:br>
              <a:rPr lang="en-US" sz="8800" b="1" dirty="0" smtClean="0"/>
            </a:br>
            <a:r>
              <a:rPr lang="en-US" sz="8800" b="1" dirty="0" smtClean="0"/>
              <a:t>47. Leo Minor – the Little Lion</a:t>
            </a:r>
            <a:br>
              <a:rPr lang="en-US" sz="8800" b="1" dirty="0" smtClean="0"/>
            </a:br>
            <a:r>
              <a:rPr lang="en-US" sz="8800" b="1" dirty="0" smtClean="0"/>
              <a:t>48. </a:t>
            </a:r>
            <a:r>
              <a:rPr lang="en-US" sz="8800" b="1" dirty="0" err="1" smtClean="0"/>
              <a:t>Lepus</a:t>
            </a:r>
            <a:r>
              <a:rPr lang="en-US" sz="8800" b="1" dirty="0" smtClean="0"/>
              <a:t> – the Hare</a:t>
            </a:r>
            <a:br>
              <a:rPr lang="en-US" sz="8800" b="1" dirty="0" smtClean="0"/>
            </a:br>
            <a:r>
              <a:rPr lang="en-US" sz="8800" b="1" dirty="0" smtClean="0"/>
              <a:t>49. Libra – the Scales</a:t>
            </a:r>
            <a:br>
              <a:rPr lang="en-US" sz="8800" b="1" dirty="0" smtClean="0"/>
            </a:br>
            <a:r>
              <a:rPr lang="en-US" sz="8800" b="1" dirty="0" smtClean="0"/>
              <a:t>50. Lupus – the Wolf</a:t>
            </a:r>
            <a:br>
              <a:rPr lang="en-US" sz="8800" b="1" dirty="0" smtClean="0"/>
            </a:br>
            <a:r>
              <a:rPr lang="en-US" sz="8800" b="1" dirty="0" smtClean="0"/>
              <a:t>51. Lynx – the Lynx</a:t>
            </a:r>
            <a:br>
              <a:rPr lang="en-US" sz="8800" b="1" dirty="0" smtClean="0"/>
            </a:br>
            <a:r>
              <a:rPr lang="en-US" sz="8800" b="1" dirty="0" smtClean="0"/>
              <a:t>52. </a:t>
            </a:r>
            <a:r>
              <a:rPr lang="en-US" sz="8800" b="1" dirty="0" err="1" smtClean="0"/>
              <a:t>Lyra</a:t>
            </a:r>
            <a:r>
              <a:rPr lang="en-US" sz="8800" b="1" dirty="0" smtClean="0"/>
              <a:t> – the Harp</a:t>
            </a:r>
            <a:br>
              <a:rPr lang="en-US" sz="8800" b="1" dirty="0" smtClean="0"/>
            </a:br>
            <a:r>
              <a:rPr lang="en-US" sz="8800" b="1" dirty="0" smtClean="0"/>
              <a:t>53. Mensa – the Table Mountain</a:t>
            </a:r>
            <a:br>
              <a:rPr lang="en-US" sz="8800" b="1" dirty="0" smtClean="0"/>
            </a:br>
            <a:r>
              <a:rPr lang="en-US" sz="8800" b="1" dirty="0" smtClean="0"/>
              <a:t>54. </a:t>
            </a:r>
            <a:r>
              <a:rPr lang="en-US" sz="8800" b="1" dirty="0" err="1" smtClean="0"/>
              <a:t>Microscopium</a:t>
            </a:r>
            <a:r>
              <a:rPr lang="en-US" sz="8800" b="1" dirty="0" smtClean="0"/>
              <a:t> – the Microscope</a:t>
            </a:r>
            <a:br>
              <a:rPr lang="en-US" sz="8800" b="1" dirty="0" smtClean="0"/>
            </a:br>
            <a:r>
              <a:rPr lang="en-US" sz="8800" b="1" dirty="0" smtClean="0"/>
              <a:t>55. </a:t>
            </a:r>
            <a:r>
              <a:rPr lang="en-US" sz="8800" b="1" dirty="0" err="1" smtClean="0"/>
              <a:t>Monoceros</a:t>
            </a:r>
            <a:r>
              <a:rPr lang="en-US" sz="8800" b="1" dirty="0" smtClean="0"/>
              <a:t> – the Unicorn</a:t>
            </a:r>
            <a:br>
              <a:rPr lang="en-US" sz="8800" b="1" dirty="0" smtClean="0"/>
            </a:br>
            <a:r>
              <a:rPr lang="en-US" sz="8800" b="1" dirty="0" smtClean="0"/>
              <a:t>56. </a:t>
            </a:r>
            <a:r>
              <a:rPr lang="en-US" sz="8800" b="1" dirty="0" err="1" smtClean="0"/>
              <a:t>Musca</a:t>
            </a:r>
            <a:r>
              <a:rPr lang="en-US" sz="8800" b="1" dirty="0" smtClean="0"/>
              <a:t> – the Fly</a:t>
            </a:r>
            <a:br>
              <a:rPr lang="en-US" sz="8800" b="1" dirty="0" smtClean="0"/>
            </a:br>
            <a:r>
              <a:rPr lang="en-US" sz="8800" b="1" dirty="0" smtClean="0"/>
              <a:t>57. Norma – the Level</a:t>
            </a:r>
            <a:br>
              <a:rPr lang="en-US" sz="8800" b="1" dirty="0" smtClean="0"/>
            </a:br>
            <a:r>
              <a:rPr lang="en-US" sz="8800" b="1" dirty="0" smtClean="0"/>
              <a:t>58. </a:t>
            </a:r>
            <a:r>
              <a:rPr lang="en-US" sz="8800" b="1" dirty="0" err="1" smtClean="0"/>
              <a:t>Octans</a:t>
            </a:r>
            <a:r>
              <a:rPr lang="en-US" sz="8800" b="1" dirty="0" smtClean="0"/>
              <a:t> – the Octant</a:t>
            </a:r>
            <a:br>
              <a:rPr lang="en-US" sz="8800" b="1" dirty="0" smtClean="0"/>
            </a:br>
            <a:r>
              <a:rPr lang="en-US" sz="8800" b="1" dirty="0" smtClean="0"/>
              <a:t>59. </a:t>
            </a:r>
            <a:r>
              <a:rPr lang="en-US" sz="8800" b="1" dirty="0" err="1" smtClean="0"/>
              <a:t>Ophiuchus</a:t>
            </a:r>
            <a:r>
              <a:rPr lang="en-US" sz="8800" b="1" dirty="0" smtClean="0"/>
              <a:t> – the Serpent Holder</a:t>
            </a:r>
            <a:br>
              <a:rPr lang="en-US" sz="8800" b="1" dirty="0" smtClean="0"/>
            </a:br>
            <a:r>
              <a:rPr lang="en-US" sz="8800" b="1" dirty="0" smtClean="0"/>
              <a:t>60. Orion – the Great Hunter</a:t>
            </a:r>
          </a:p>
          <a:p>
            <a:endParaRPr lang="en-US" dirty="0"/>
          </a:p>
        </p:txBody>
      </p:sp>
    </p:spTree>
  </p:cSld>
  <p:clrMapOvr>
    <a:masterClrMapping/>
  </p:clrMapOvr>
  <p:transition spd="slow">
    <p:wheel spokes="8"/>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numCol="2">
            <a:normAutofit fontScale="85000" lnSpcReduction="20000"/>
          </a:bodyPr>
          <a:lstStyle/>
          <a:p>
            <a:r>
              <a:rPr lang="en-US" b="1" dirty="0" smtClean="0">
                <a:solidFill>
                  <a:schemeClr val="tx2">
                    <a:lumMod val="50000"/>
                  </a:schemeClr>
                </a:solidFill>
              </a:rPr>
              <a:t>61. </a:t>
            </a:r>
            <a:r>
              <a:rPr lang="en-US" b="1" dirty="0" err="1" smtClean="0">
                <a:solidFill>
                  <a:schemeClr val="tx2">
                    <a:lumMod val="50000"/>
                  </a:schemeClr>
                </a:solidFill>
              </a:rPr>
              <a:t>Pavo</a:t>
            </a:r>
            <a:r>
              <a:rPr lang="en-US" b="1" dirty="0" smtClean="0">
                <a:solidFill>
                  <a:schemeClr val="tx2">
                    <a:lumMod val="50000"/>
                  </a:schemeClr>
                </a:solidFill>
              </a:rPr>
              <a:t> – the Peacock</a:t>
            </a:r>
            <a:br>
              <a:rPr lang="en-US" b="1" dirty="0" smtClean="0">
                <a:solidFill>
                  <a:schemeClr val="tx2">
                    <a:lumMod val="50000"/>
                  </a:schemeClr>
                </a:solidFill>
              </a:rPr>
            </a:br>
            <a:r>
              <a:rPr lang="en-US" b="1" dirty="0" smtClean="0">
                <a:solidFill>
                  <a:schemeClr val="tx2">
                    <a:lumMod val="50000"/>
                  </a:schemeClr>
                </a:solidFill>
              </a:rPr>
              <a:t>62. Pegasus – the Winged Horse</a:t>
            </a:r>
            <a:br>
              <a:rPr lang="en-US" b="1" dirty="0" smtClean="0">
                <a:solidFill>
                  <a:schemeClr val="tx2">
                    <a:lumMod val="50000"/>
                  </a:schemeClr>
                </a:solidFill>
              </a:rPr>
            </a:br>
            <a:r>
              <a:rPr lang="en-US" b="1" dirty="0" smtClean="0">
                <a:solidFill>
                  <a:schemeClr val="tx2">
                    <a:lumMod val="50000"/>
                  </a:schemeClr>
                </a:solidFill>
              </a:rPr>
              <a:t>63. </a:t>
            </a:r>
            <a:r>
              <a:rPr lang="en-US" b="1" dirty="0" err="1" smtClean="0">
                <a:solidFill>
                  <a:schemeClr val="tx2">
                    <a:lumMod val="50000"/>
                  </a:schemeClr>
                </a:solidFill>
              </a:rPr>
              <a:t>Perseus</a:t>
            </a:r>
            <a:r>
              <a:rPr lang="en-US" b="1" dirty="0" smtClean="0">
                <a:solidFill>
                  <a:schemeClr val="tx2">
                    <a:lumMod val="50000"/>
                  </a:schemeClr>
                </a:solidFill>
              </a:rPr>
              <a:t> – the Greek Hero</a:t>
            </a:r>
            <a:br>
              <a:rPr lang="en-US" b="1" dirty="0" smtClean="0">
                <a:solidFill>
                  <a:schemeClr val="tx2">
                    <a:lumMod val="50000"/>
                  </a:schemeClr>
                </a:solidFill>
              </a:rPr>
            </a:br>
            <a:r>
              <a:rPr lang="en-US" b="1" dirty="0" smtClean="0">
                <a:solidFill>
                  <a:schemeClr val="tx2">
                    <a:lumMod val="50000"/>
                  </a:schemeClr>
                </a:solidFill>
              </a:rPr>
              <a:t>64. Phoenix – the Firebird</a:t>
            </a:r>
            <a:br>
              <a:rPr lang="en-US" b="1" dirty="0" smtClean="0">
                <a:solidFill>
                  <a:schemeClr val="tx2">
                    <a:lumMod val="50000"/>
                  </a:schemeClr>
                </a:solidFill>
              </a:rPr>
            </a:br>
            <a:r>
              <a:rPr lang="en-US" b="1" dirty="0" smtClean="0">
                <a:solidFill>
                  <a:schemeClr val="tx2">
                    <a:lumMod val="50000"/>
                  </a:schemeClr>
                </a:solidFill>
              </a:rPr>
              <a:t>65. </a:t>
            </a:r>
            <a:r>
              <a:rPr lang="en-US" b="1" dirty="0" err="1" smtClean="0">
                <a:solidFill>
                  <a:schemeClr val="tx2">
                    <a:lumMod val="50000"/>
                  </a:schemeClr>
                </a:solidFill>
              </a:rPr>
              <a:t>Pictor</a:t>
            </a:r>
            <a:r>
              <a:rPr lang="en-US" b="1" dirty="0" smtClean="0">
                <a:solidFill>
                  <a:schemeClr val="tx2">
                    <a:lumMod val="50000"/>
                  </a:schemeClr>
                </a:solidFill>
              </a:rPr>
              <a:t> – the Painter’s Easel</a:t>
            </a:r>
            <a:br>
              <a:rPr lang="en-US" b="1" dirty="0" smtClean="0">
                <a:solidFill>
                  <a:schemeClr val="tx2">
                    <a:lumMod val="50000"/>
                  </a:schemeClr>
                </a:solidFill>
              </a:rPr>
            </a:br>
            <a:r>
              <a:rPr lang="en-US" b="1" dirty="0" smtClean="0">
                <a:solidFill>
                  <a:schemeClr val="tx2">
                    <a:lumMod val="50000"/>
                  </a:schemeClr>
                </a:solidFill>
              </a:rPr>
              <a:t>66. Pisces – the Fishes</a:t>
            </a:r>
            <a:br>
              <a:rPr lang="en-US" b="1" dirty="0" smtClean="0">
                <a:solidFill>
                  <a:schemeClr val="tx2">
                    <a:lumMod val="50000"/>
                  </a:schemeClr>
                </a:solidFill>
              </a:rPr>
            </a:br>
            <a:r>
              <a:rPr lang="en-US" b="1" dirty="0" smtClean="0">
                <a:solidFill>
                  <a:schemeClr val="tx2">
                    <a:lumMod val="50000"/>
                  </a:schemeClr>
                </a:solidFill>
              </a:rPr>
              <a:t>67. </a:t>
            </a:r>
            <a:r>
              <a:rPr lang="en-US" b="1" dirty="0" err="1" smtClean="0">
                <a:solidFill>
                  <a:schemeClr val="tx2">
                    <a:lumMod val="50000"/>
                  </a:schemeClr>
                </a:solidFill>
              </a:rPr>
              <a:t>Piscis</a:t>
            </a:r>
            <a:r>
              <a:rPr lang="en-US" b="1" dirty="0" smtClean="0">
                <a:solidFill>
                  <a:schemeClr val="tx2">
                    <a:lumMod val="50000"/>
                  </a:schemeClr>
                </a:solidFill>
              </a:rPr>
              <a:t> </a:t>
            </a:r>
            <a:r>
              <a:rPr lang="en-US" b="1" dirty="0" err="1" smtClean="0">
                <a:solidFill>
                  <a:schemeClr val="tx2">
                    <a:lumMod val="50000"/>
                  </a:schemeClr>
                </a:solidFill>
              </a:rPr>
              <a:t>Austrinus</a:t>
            </a:r>
            <a:r>
              <a:rPr lang="en-US" b="1" dirty="0" smtClean="0">
                <a:solidFill>
                  <a:schemeClr val="tx2">
                    <a:lumMod val="50000"/>
                  </a:schemeClr>
                </a:solidFill>
              </a:rPr>
              <a:t> – the Southern Fish</a:t>
            </a:r>
            <a:br>
              <a:rPr lang="en-US" b="1" dirty="0" smtClean="0">
                <a:solidFill>
                  <a:schemeClr val="tx2">
                    <a:lumMod val="50000"/>
                  </a:schemeClr>
                </a:solidFill>
              </a:rPr>
            </a:br>
            <a:r>
              <a:rPr lang="en-US" b="1" dirty="0" smtClean="0">
                <a:solidFill>
                  <a:schemeClr val="tx2">
                    <a:lumMod val="50000"/>
                  </a:schemeClr>
                </a:solidFill>
              </a:rPr>
              <a:t>68. </a:t>
            </a:r>
            <a:r>
              <a:rPr lang="en-US" b="1" dirty="0" err="1" smtClean="0">
                <a:solidFill>
                  <a:schemeClr val="tx2">
                    <a:lumMod val="50000"/>
                  </a:schemeClr>
                </a:solidFill>
              </a:rPr>
              <a:t>Puppis</a:t>
            </a:r>
            <a:r>
              <a:rPr lang="en-US" b="1" dirty="0" smtClean="0">
                <a:solidFill>
                  <a:schemeClr val="tx2">
                    <a:lumMod val="50000"/>
                  </a:schemeClr>
                </a:solidFill>
              </a:rPr>
              <a:t> – the Stern of the Argo </a:t>
            </a:r>
            <a:r>
              <a:rPr lang="en-US" b="1" dirty="0" err="1" smtClean="0">
                <a:solidFill>
                  <a:schemeClr val="tx2">
                    <a:lumMod val="50000"/>
                  </a:schemeClr>
                </a:solidFill>
              </a:rPr>
              <a:t>Navis</a:t>
            </a:r>
            <a:r>
              <a:rPr lang="en-US" b="1" dirty="0" smtClean="0">
                <a:solidFill>
                  <a:schemeClr val="tx2">
                    <a:lumMod val="50000"/>
                  </a:schemeClr>
                </a:solidFill>
              </a:rPr>
              <a:t/>
            </a:r>
            <a:br>
              <a:rPr lang="en-US" b="1" dirty="0" smtClean="0">
                <a:solidFill>
                  <a:schemeClr val="tx2">
                    <a:lumMod val="50000"/>
                  </a:schemeClr>
                </a:solidFill>
              </a:rPr>
            </a:br>
            <a:r>
              <a:rPr lang="en-US" b="1" dirty="0" smtClean="0">
                <a:solidFill>
                  <a:schemeClr val="tx2">
                    <a:lumMod val="50000"/>
                  </a:schemeClr>
                </a:solidFill>
              </a:rPr>
              <a:t>69. </a:t>
            </a:r>
            <a:r>
              <a:rPr lang="en-US" b="1" dirty="0" err="1" smtClean="0">
                <a:solidFill>
                  <a:schemeClr val="tx2">
                    <a:lumMod val="50000"/>
                  </a:schemeClr>
                </a:solidFill>
              </a:rPr>
              <a:t>Pyxis</a:t>
            </a:r>
            <a:r>
              <a:rPr lang="en-US" b="1" dirty="0" smtClean="0">
                <a:solidFill>
                  <a:schemeClr val="tx2">
                    <a:lumMod val="50000"/>
                  </a:schemeClr>
                </a:solidFill>
              </a:rPr>
              <a:t> – the Compass of the Argo </a:t>
            </a:r>
            <a:r>
              <a:rPr lang="en-US" b="1" dirty="0" err="1" smtClean="0">
                <a:solidFill>
                  <a:schemeClr val="tx2">
                    <a:lumMod val="50000"/>
                  </a:schemeClr>
                </a:solidFill>
              </a:rPr>
              <a:t>Navis</a:t>
            </a:r>
            <a:r>
              <a:rPr lang="en-US" b="1" dirty="0" smtClean="0">
                <a:solidFill>
                  <a:schemeClr val="tx2">
                    <a:lumMod val="50000"/>
                  </a:schemeClr>
                </a:solidFill>
              </a:rPr>
              <a:t/>
            </a:r>
            <a:br>
              <a:rPr lang="en-US" b="1" dirty="0" smtClean="0">
                <a:solidFill>
                  <a:schemeClr val="tx2">
                    <a:lumMod val="50000"/>
                  </a:schemeClr>
                </a:solidFill>
              </a:rPr>
            </a:br>
            <a:r>
              <a:rPr lang="en-US" b="1" dirty="0" smtClean="0">
                <a:solidFill>
                  <a:schemeClr val="tx2">
                    <a:lumMod val="50000"/>
                  </a:schemeClr>
                </a:solidFill>
              </a:rPr>
              <a:t>70. Reticulum – the </a:t>
            </a:r>
            <a:r>
              <a:rPr lang="en-US" b="1" dirty="0" err="1" smtClean="0">
                <a:solidFill>
                  <a:schemeClr val="tx2">
                    <a:lumMod val="50000"/>
                  </a:schemeClr>
                </a:solidFill>
              </a:rPr>
              <a:t>Reticle</a:t>
            </a:r>
            <a:r>
              <a:rPr lang="en-US" b="1" dirty="0" smtClean="0">
                <a:solidFill>
                  <a:schemeClr val="tx2">
                    <a:lumMod val="50000"/>
                  </a:schemeClr>
                </a:solidFill>
              </a:rPr>
              <a:t/>
            </a:r>
            <a:br>
              <a:rPr lang="en-US" b="1" dirty="0" smtClean="0">
                <a:solidFill>
                  <a:schemeClr val="tx2">
                    <a:lumMod val="50000"/>
                  </a:schemeClr>
                </a:solidFill>
              </a:rPr>
            </a:br>
            <a:r>
              <a:rPr lang="en-US" b="1" dirty="0" smtClean="0">
                <a:solidFill>
                  <a:schemeClr val="tx2">
                    <a:lumMod val="50000"/>
                  </a:schemeClr>
                </a:solidFill>
              </a:rPr>
              <a:t>71. </a:t>
            </a:r>
            <a:r>
              <a:rPr lang="en-US" b="1" dirty="0" err="1" smtClean="0">
                <a:solidFill>
                  <a:schemeClr val="tx2">
                    <a:lumMod val="50000"/>
                  </a:schemeClr>
                </a:solidFill>
              </a:rPr>
              <a:t>Sagitta</a:t>
            </a:r>
            <a:r>
              <a:rPr lang="en-US" b="1" dirty="0" smtClean="0">
                <a:solidFill>
                  <a:schemeClr val="tx2">
                    <a:lumMod val="50000"/>
                  </a:schemeClr>
                </a:solidFill>
              </a:rPr>
              <a:t> – the Arrow</a:t>
            </a:r>
            <a:br>
              <a:rPr lang="en-US" b="1" dirty="0" smtClean="0">
                <a:solidFill>
                  <a:schemeClr val="tx2">
                    <a:lumMod val="50000"/>
                  </a:schemeClr>
                </a:solidFill>
              </a:rPr>
            </a:br>
            <a:r>
              <a:rPr lang="en-US" b="1" dirty="0" smtClean="0">
                <a:solidFill>
                  <a:schemeClr val="tx2">
                    <a:lumMod val="50000"/>
                  </a:schemeClr>
                </a:solidFill>
              </a:rPr>
              <a:t>72. Sagittarius – the Archer</a:t>
            </a:r>
            <a:br>
              <a:rPr lang="en-US" b="1" dirty="0" smtClean="0">
                <a:solidFill>
                  <a:schemeClr val="tx2">
                    <a:lumMod val="50000"/>
                  </a:schemeClr>
                </a:solidFill>
              </a:rPr>
            </a:br>
            <a:r>
              <a:rPr lang="en-US" b="1" dirty="0" smtClean="0">
                <a:solidFill>
                  <a:schemeClr val="tx2">
                    <a:lumMod val="50000"/>
                  </a:schemeClr>
                </a:solidFill>
              </a:rPr>
              <a:t>73. </a:t>
            </a:r>
            <a:r>
              <a:rPr lang="en-US" b="1" dirty="0" err="1" smtClean="0">
                <a:solidFill>
                  <a:schemeClr val="tx2">
                    <a:lumMod val="50000"/>
                  </a:schemeClr>
                </a:solidFill>
              </a:rPr>
              <a:t>Scorpius</a:t>
            </a:r>
            <a:r>
              <a:rPr lang="en-US" b="1" dirty="0" smtClean="0">
                <a:solidFill>
                  <a:schemeClr val="tx2">
                    <a:lumMod val="50000"/>
                  </a:schemeClr>
                </a:solidFill>
              </a:rPr>
              <a:t> – the Scorpion</a:t>
            </a:r>
            <a:br>
              <a:rPr lang="en-US" b="1" dirty="0" smtClean="0">
                <a:solidFill>
                  <a:schemeClr val="tx2">
                    <a:lumMod val="50000"/>
                  </a:schemeClr>
                </a:solidFill>
              </a:rPr>
            </a:br>
            <a:r>
              <a:rPr lang="en-US" b="1" dirty="0" smtClean="0">
                <a:solidFill>
                  <a:schemeClr val="tx2">
                    <a:lumMod val="50000"/>
                  </a:schemeClr>
                </a:solidFill>
              </a:rPr>
              <a:t>74. Sculptor – the Sculptor’s Tool</a:t>
            </a:r>
            <a:br>
              <a:rPr lang="en-US" b="1" dirty="0" smtClean="0">
                <a:solidFill>
                  <a:schemeClr val="tx2">
                    <a:lumMod val="50000"/>
                  </a:schemeClr>
                </a:solidFill>
              </a:rPr>
            </a:br>
            <a:r>
              <a:rPr lang="en-US" b="1" dirty="0" smtClean="0">
                <a:solidFill>
                  <a:schemeClr val="tx2">
                    <a:lumMod val="50000"/>
                  </a:schemeClr>
                </a:solidFill>
              </a:rPr>
              <a:t>75. </a:t>
            </a:r>
            <a:r>
              <a:rPr lang="en-US" b="1" dirty="0" err="1" smtClean="0">
                <a:solidFill>
                  <a:schemeClr val="tx2">
                    <a:lumMod val="50000"/>
                  </a:schemeClr>
                </a:solidFill>
              </a:rPr>
              <a:t>Scutum</a:t>
            </a:r>
            <a:r>
              <a:rPr lang="en-US" b="1" dirty="0" smtClean="0">
                <a:solidFill>
                  <a:schemeClr val="tx2">
                    <a:lumMod val="50000"/>
                  </a:schemeClr>
                </a:solidFill>
              </a:rPr>
              <a:t> – the Shield</a:t>
            </a:r>
          </a:p>
          <a:p>
            <a:r>
              <a:rPr lang="en-US" b="1" dirty="0" smtClean="0">
                <a:solidFill>
                  <a:schemeClr val="tx2">
                    <a:lumMod val="50000"/>
                  </a:schemeClr>
                </a:solidFill>
              </a:rPr>
              <a:t>76. </a:t>
            </a:r>
            <a:r>
              <a:rPr lang="en-US" b="1" dirty="0" err="1" smtClean="0">
                <a:solidFill>
                  <a:schemeClr val="tx2">
                    <a:lumMod val="50000"/>
                  </a:schemeClr>
                </a:solidFill>
              </a:rPr>
              <a:t>Serpens</a:t>
            </a:r>
            <a:r>
              <a:rPr lang="en-US" b="1" dirty="0" smtClean="0">
                <a:solidFill>
                  <a:schemeClr val="tx2">
                    <a:lumMod val="50000"/>
                  </a:schemeClr>
                </a:solidFill>
              </a:rPr>
              <a:t> – the Serpent</a:t>
            </a:r>
            <a:br>
              <a:rPr lang="en-US" b="1" dirty="0" smtClean="0">
                <a:solidFill>
                  <a:schemeClr val="tx2">
                    <a:lumMod val="50000"/>
                  </a:schemeClr>
                </a:solidFill>
              </a:rPr>
            </a:br>
            <a:r>
              <a:rPr lang="en-US" b="1" dirty="0" smtClean="0">
                <a:solidFill>
                  <a:schemeClr val="tx2">
                    <a:lumMod val="50000"/>
                  </a:schemeClr>
                </a:solidFill>
              </a:rPr>
              <a:t>77. </a:t>
            </a:r>
            <a:r>
              <a:rPr lang="en-US" b="1" dirty="0" err="1" smtClean="0">
                <a:solidFill>
                  <a:schemeClr val="tx2">
                    <a:lumMod val="50000"/>
                  </a:schemeClr>
                </a:solidFill>
              </a:rPr>
              <a:t>Sextans</a:t>
            </a:r>
            <a:r>
              <a:rPr lang="en-US" b="1" dirty="0" smtClean="0">
                <a:solidFill>
                  <a:schemeClr val="tx2">
                    <a:lumMod val="50000"/>
                  </a:schemeClr>
                </a:solidFill>
              </a:rPr>
              <a:t> – the Sextant</a:t>
            </a:r>
            <a:br>
              <a:rPr lang="en-US" b="1" dirty="0" smtClean="0">
                <a:solidFill>
                  <a:schemeClr val="tx2">
                    <a:lumMod val="50000"/>
                  </a:schemeClr>
                </a:solidFill>
              </a:rPr>
            </a:br>
            <a:r>
              <a:rPr lang="en-US" b="1" dirty="0" smtClean="0">
                <a:solidFill>
                  <a:schemeClr val="tx2">
                    <a:lumMod val="50000"/>
                  </a:schemeClr>
                </a:solidFill>
              </a:rPr>
              <a:t>78. Taurus – the Bull</a:t>
            </a:r>
            <a:br>
              <a:rPr lang="en-US" b="1" dirty="0" smtClean="0">
                <a:solidFill>
                  <a:schemeClr val="tx2">
                    <a:lumMod val="50000"/>
                  </a:schemeClr>
                </a:solidFill>
              </a:rPr>
            </a:br>
            <a:r>
              <a:rPr lang="en-US" b="1" dirty="0" smtClean="0">
                <a:solidFill>
                  <a:schemeClr val="tx2">
                    <a:lumMod val="50000"/>
                  </a:schemeClr>
                </a:solidFill>
              </a:rPr>
              <a:t>79. </a:t>
            </a:r>
            <a:r>
              <a:rPr lang="en-US" b="1" dirty="0" err="1" smtClean="0">
                <a:solidFill>
                  <a:schemeClr val="tx2">
                    <a:lumMod val="50000"/>
                  </a:schemeClr>
                </a:solidFill>
              </a:rPr>
              <a:t>Telescopium</a:t>
            </a:r>
            <a:r>
              <a:rPr lang="en-US" b="1" dirty="0" smtClean="0">
                <a:solidFill>
                  <a:schemeClr val="tx2">
                    <a:lumMod val="50000"/>
                  </a:schemeClr>
                </a:solidFill>
              </a:rPr>
              <a:t> – the Telescope</a:t>
            </a:r>
            <a:br>
              <a:rPr lang="en-US" b="1" dirty="0" smtClean="0">
                <a:solidFill>
                  <a:schemeClr val="tx2">
                    <a:lumMod val="50000"/>
                  </a:schemeClr>
                </a:solidFill>
              </a:rPr>
            </a:br>
            <a:r>
              <a:rPr lang="en-US" b="1" dirty="0" smtClean="0">
                <a:solidFill>
                  <a:schemeClr val="tx2">
                    <a:lumMod val="50000"/>
                  </a:schemeClr>
                </a:solidFill>
              </a:rPr>
              <a:t>80. </a:t>
            </a:r>
            <a:r>
              <a:rPr lang="en-US" b="1" dirty="0" err="1" smtClean="0">
                <a:solidFill>
                  <a:schemeClr val="tx2">
                    <a:lumMod val="50000"/>
                  </a:schemeClr>
                </a:solidFill>
              </a:rPr>
              <a:t>Triangulum</a:t>
            </a:r>
            <a:r>
              <a:rPr lang="en-US" b="1" dirty="0" smtClean="0">
                <a:solidFill>
                  <a:schemeClr val="tx2">
                    <a:lumMod val="50000"/>
                  </a:schemeClr>
                </a:solidFill>
              </a:rPr>
              <a:t> – the Triangle</a:t>
            </a:r>
            <a:br>
              <a:rPr lang="en-US" b="1" dirty="0" smtClean="0">
                <a:solidFill>
                  <a:schemeClr val="tx2">
                    <a:lumMod val="50000"/>
                  </a:schemeClr>
                </a:solidFill>
              </a:rPr>
            </a:br>
            <a:r>
              <a:rPr lang="en-US" b="1" dirty="0" smtClean="0">
                <a:solidFill>
                  <a:schemeClr val="tx2">
                    <a:lumMod val="50000"/>
                  </a:schemeClr>
                </a:solidFill>
              </a:rPr>
              <a:t>81. </a:t>
            </a:r>
            <a:r>
              <a:rPr lang="en-US" b="1" dirty="0" err="1" smtClean="0">
                <a:solidFill>
                  <a:schemeClr val="tx2">
                    <a:lumMod val="50000"/>
                  </a:schemeClr>
                </a:solidFill>
              </a:rPr>
              <a:t>Triangulum</a:t>
            </a:r>
            <a:r>
              <a:rPr lang="en-US" b="1" dirty="0" smtClean="0">
                <a:solidFill>
                  <a:schemeClr val="tx2">
                    <a:lumMod val="50000"/>
                  </a:schemeClr>
                </a:solidFill>
              </a:rPr>
              <a:t> </a:t>
            </a:r>
            <a:r>
              <a:rPr lang="en-US" b="1" dirty="0" err="1" smtClean="0">
                <a:solidFill>
                  <a:schemeClr val="tx2">
                    <a:lumMod val="50000"/>
                  </a:schemeClr>
                </a:solidFill>
              </a:rPr>
              <a:t>Australe</a:t>
            </a:r>
            <a:r>
              <a:rPr lang="en-US" b="1" dirty="0" smtClean="0">
                <a:solidFill>
                  <a:schemeClr val="tx2">
                    <a:lumMod val="50000"/>
                  </a:schemeClr>
                </a:solidFill>
              </a:rPr>
              <a:t> – the Southern Triangle</a:t>
            </a:r>
            <a:br>
              <a:rPr lang="en-US" b="1" dirty="0" smtClean="0">
                <a:solidFill>
                  <a:schemeClr val="tx2">
                    <a:lumMod val="50000"/>
                  </a:schemeClr>
                </a:solidFill>
              </a:rPr>
            </a:br>
            <a:r>
              <a:rPr lang="en-US" b="1" dirty="0" smtClean="0">
                <a:solidFill>
                  <a:schemeClr val="tx2">
                    <a:lumMod val="50000"/>
                  </a:schemeClr>
                </a:solidFill>
              </a:rPr>
              <a:t>82. </a:t>
            </a:r>
            <a:r>
              <a:rPr lang="en-US" b="1" dirty="0" err="1" smtClean="0">
                <a:solidFill>
                  <a:schemeClr val="tx2">
                    <a:lumMod val="50000"/>
                  </a:schemeClr>
                </a:solidFill>
              </a:rPr>
              <a:t>Tucana</a:t>
            </a:r>
            <a:r>
              <a:rPr lang="en-US" b="1" dirty="0" smtClean="0">
                <a:solidFill>
                  <a:schemeClr val="tx2">
                    <a:lumMod val="50000"/>
                  </a:schemeClr>
                </a:solidFill>
              </a:rPr>
              <a:t> – the Toucan</a:t>
            </a:r>
            <a:br>
              <a:rPr lang="en-US" b="1" dirty="0" smtClean="0">
                <a:solidFill>
                  <a:schemeClr val="tx2">
                    <a:lumMod val="50000"/>
                  </a:schemeClr>
                </a:solidFill>
              </a:rPr>
            </a:br>
            <a:r>
              <a:rPr lang="en-US" b="1" dirty="0" smtClean="0">
                <a:solidFill>
                  <a:schemeClr val="tx2">
                    <a:lumMod val="50000"/>
                  </a:schemeClr>
                </a:solidFill>
              </a:rPr>
              <a:t>83. </a:t>
            </a:r>
            <a:r>
              <a:rPr lang="en-US" b="1" dirty="0" err="1" smtClean="0">
                <a:solidFill>
                  <a:schemeClr val="tx2">
                    <a:lumMod val="50000"/>
                  </a:schemeClr>
                </a:solidFill>
              </a:rPr>
              <a:t>Ursa</a:t>
            </a:r>
            <a:r>
              <a:rPr lang="en-US" b="1" dirty="0" smtClean="0">
                <a:solidFill>
                  <a:schemeClr val="tx2">
                    <a:lumMod val="50000"/>
                  </a:schemeClr>
                </a:solidFill>
              </a:rPr>
              <a:t> Major – the Big Bear</a:t>
            </a:r>
            <a:br>
              <a:rPr lang="en-US" b="1" dirty="0" smtClean="0">
                <a:solidFill>
                  <a:schemeClr val="tx2">
                    <a:lumMod val="50000"/>
                  </a:schemeClr>
                </a:solidFill>
              </a:rPr>
            </a:br>
            <a:r>
              <a:rPr lang="en-US" b="1" dirty="0" smtClean="0">
                <a:solidFill>
                  <a:schemeClr val="tx2">
                    <a:lumMod val="50000"/>
                  </a:schemeClr>
                </a:solidFill>
              </a:rPr>
              <a:t>84. </a:t>
            </a:r>
            <a:r>
              <a:rPr lang="en-US" b="1" dirty="0" err="1" smtClean="0">
                <a:solidFill>
                  <a:schemeClr val="tx2">
                    <a:lumMod val="50000"/>
                  </a:schemeClr>
                </a:solidFill>
              </a:rPr>
              <a:t>Ursa</a:t>
            </a:r>
            <a:r>
              <a:rPr lang="en-US" b="1" dirty="0" smtClean="0">
                <a:solidFill>
                  <a:schemeClr val="tx2">
                    <a:lumMod val="50000"/>
                  </a:schemeClr>
                </a:solidFill>
              </a:rPr>
              <a:t> Minor – the Small Bear</a:t>
            </a:r>
            <a:br>
              <a:rPr lang="en-US" b="1" dirty="0" smtClean="0">
                <a:solidFill>
                  <a:schemeClr val="tx2">
                    <a:lumMod val="50000"/>
                  </a:schemeClr>
                </a:solidFill>
              </a:rPr>
            </a:br>
            <a:r>
              <a:rPr lang="en-US" b="1" dirty="0" smtClean="0">
                <a:solidFill>
                  <a:schemeClr val="tx2">
                    <a:lumMod val="50000"/>
                  </a:schemeClr>
                </a:solidFill>
              </a:rPr>
              <a:t>85. Vela – the Sails of the Argo </a:t>
            </a:r>
            <a:r>
              <a:rPr lang="en-US" b="1" dirty="0" err="1" smtClean="0">
                <a:solidFill>
                  <a:schemeClr val="tx2">
                    <a:lumMod val="50000"/>
                  </a:schemeClr>
                </a:solidFill>
              </a:rPr>
              <a:t>Navis</a:t>
            </a:r>
            <a:r>
              <a:rPr lang="en-US" b="1" dirty="0" smtClean="0">
                <a:solidFill>
                  <a:schemeClr val="tx2">
                    <a:lumMod val="50000"/>
                  </a:schemeClr>
                </a:solidFill>
              </a:rPr>
              <a:t/>
            </a:r>
            <a:br>
              <a:rPr lang="en-US" b="1" dirty="0" smtClean="0">
                <a:solidFill>
                  <a:schemeClr val="tx2">
                    <a:lumMod val="50000"/>
                  </a:schemeClr>
                </a:solidFill>
              </a:rPr>
            </a:br>
            <a:r>
              <a:rPr lang="en-US" b="1" dirty="0" smtClean="0">
                <a:solidFill>
                  <a:schemeClr val="tx2">
                    <a:lumMod val="50000"/>
                  </a:schemeClr>
                </a:solidFill>
              </a:rPr>
              <a:t>86. Virgo – the Young Maiden</a:t>
            </a:r>
            <a:br>
              <a:rPr lang="en-US" b="1" dirty="0" smtClean="0">
                <a:solidFill>
                  <a:schemeClr val="tx2">
                    <a:lumMod val="50000"/>
                  </a:schemeClr>
                </a:solidFill>
              </a:rPr>
            </a:br>
            <a:r>
              <a:rPr lang="en-US" b="1" dirty="0" smtClean="0">
                <a:solidFill>
                  <a:schemeClr val="tx2">
                    <a:lumMod val="50000"/>
                  </a:schemeClr>
                </a:solidFill>
              </a:rPr>
              <a:t>87. </a:t>
            </a:r>
            <a:r>
              <a:rPr lang="en-US" b="1" dirty="0" err="1" smtClean="0">
                <a:solidFill>
                  <a:schemeClr val="tx2">
                    <a:lumMod val="50000"/>
                  </a:schemeClr>
                </a:solidFill>
              </a:rPr>
              <a:t>Volans</a:t>
            </a:r>
            <a:r>
              <a:rPr lang="en-US" b="1" dirty="0" smtClean="0">
                <a:solidFill>
                  <a:schemeClr val="tx2">
                    <a:lumMod val="50000"/>
                  </a:schemeClr>
                </a:solidFill>
              </a:rPr>
              <a:t> – the Flying Fish</a:t>
            </a:r>
            <a:br>
              <a:rPr lang="en-US" b="1" dirty="0" smtClean="0">
                <a:solidFill>
                  <a:schemeClr val="tx2">
                    <a:lumMod val="50000"/>
                  </a:schemeClr>
                </a:solidFill>
              </a:rPr>
            </a:br>
            <a:r>
              <a:rPr lang="en-US" b="1" dirty="0" smtClean="0">
                <a:solidFill>
                  <a:schemeClr val="tx2">
                    <a:lumMod val="50000"/>
                  </a:schemeClr>
                </a:solidFill>
              </a:rPr>
              <a:t>88. </a:t>
            </a:r>
            <a:r>
              <a:rPr lang="en-US" b="1" dirty="0" err="1" smtClean="0">
                <a:solidFill>
                  <a:schemeClr val="tx2">
                    <a:lumMod val="50000"/>
                  </a:schemeClr>
                </a:solidFill>
              </a:rPr>
              <a:t>Vulpecula</a:t>
            </a:r>
            <a:r>
              <a:rPr lang="en-US" b="1" dirty="0" smtClean="0">
                <a:solidFill>
                  <a:schemeClr val="tx2">
                    <a:lumMod val="50000"/>
                  </a:schemeClr>
                </a:solidFill>
              </a:rPr>
              <a:t> – the Little Fox</a:t>
            </a:r>
            <a:endParaRPr lang="en-US" b="1" dirty="0">
              <a:solidFill>
                <a:schemeClr val="tx2">
                  <a:lumMod val="50000"/>
                </a:schemeClr>
              </a:solidFill>
            </a:endParaRPr>
          </a:p>
        </p:txBody>
      </p:sp>
    </p:spTree>
  </p:cSld>
  <p:clrMapOvr>
    <a:masterClrMapping/>
  </p:clrMapOvr>
  <p:transition spd="slow">
    <p:split orient="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305800" cy="4724400"/>
          </a:xfrm>
        </p:spPr>
        <p:txBody>
          <a:bodyPr anchor="ctr">
            <a:normAutofit/>
          </a:bodyPr>
          <a:lstStyle/>
          <a:p>
            <a:r>
              <a:rPr lang="en-US" sz="5400" dirty="0" smtClean="0">
                <a:latin typeface="Aharoni" pitchFamily="2" charset="-79"/>
                <a:cs typeface="Aharoni" pitchFamily="2" charset="-79"/>
              </a:rPr>
              <a:t>The constellations are sometimes grouped in families based on the circumstances behind their name.</a:t>
            </a:r>
            <a:endParaRPr lang="en-US" sz="5400" dirty="0">
              <a:latin typeface="Aharoni" pitchFamily="2" charset="-79"/>
              <a:cs typeface="Aharoni" pitchFamily="2" charset="-79"/>
            </a:endParaRPr>
          </a:p>
        </p:txBody>
      </p:sp>
    </p:spTree>
  </p:cSld>
  <p:clrMapOvr>
    <a:masterClrMapping/>
  </p:clrMapOvr>
  <p:transition spd="slow">
    <p:strips/>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6" name="Title 2"/>
          <p:cNvSpPr>
            <a:spLocks noGrp="1"/>
          </p:cNvSpPr>
          <p:nvPr>
            <p:ph idx="1"/>
          </p:nvPr>
        </p:nvSpPr>
        <p:spPr>
          <a:xfrm>
            <a:off x="457200" y="762000"/>
            <a:ext cx="8229600" cy="5562600"/>
          </a:xfrm>
        </p:spPr>
        <p:txBody>
          <a:bodyPr>
            <a:normAutofit fontScale="92500" lnSpcReduction="10000"/>
          </a:bodyPr>
          <a:lstStyle/>
          <a:p>
            <a:r>
              <a:rPr lang="en-US" b="1" dirty="0" smtClean="0">
                <a:solidFill>
                  <a:srgbClr val="09016F"/>
                </a:solidFill>
              </a:rPr>
              <a:t>URSA MAJOR FAMILY</a:t>
            </a:r>
          </a:p>
          <a:p>
            <a:pPr>
              <a:buNone/>
            </a:pPr>
            <a:r>
              <a:rPr lang="en-US" b="1" dirty="0" smtClean="0"/>
              <a:t>    </a:t>
            </a:r>
            <a:r>
              <a:rPr lang="en-US" b="1" dirty="0" err="1" smtClean="0"/>
              <a:t>Ursa</a:t>
            </a:r>
            <a:r>
              <a:rPr lang="en-US" b="1" dirty="0" smtClean="0"/>
              <a:t> Major, </a:t>
            </a:r>
            <a:r>
              <a:rPr lang="en-US" b="1" dirty="0" err="1" smtClean="0"/>
              <a:t>Ursa</a:t>
            </a:r>
            <a:r>
              <a:rPr lang="en-US" b="1" dirty="0" smtClean="0"/>
              <a:t> Minor, Draco, Canes </a:t>
            </a:r>
            <a:r>
              <a:rPr lang="en-US" b="1" dirty="0" err="1" smtClean="0"/>
              <a:t>Venatici</a:t>
            </a:r>
            <a:r>
              <a:rPr lang="en-US" b="1" dirty="0" smtClean="0"/>
              <a:t>, </a:t>
            </a:r>
            <a:r>
              <a:rPr lang="en-US" b="1" dirty="0" err="1" smtClean="0"/>
              <a:t>Boötes</a:t>
            </a:r>
            <a:r>
              <a:rPr lang="en-US" b="1" dirty="0" smtClean="0"/>
              <a:t>, Coma </a:t>
            </a:r>
            <a:r>
              <a:rPr lang="en-US" b="1" dirty="0" err="1" smtClean="0"/>
              <a:t>Berenices</a:t>
            </a:r>
            <a:r>
              <a:rPr lang="en-US" b="1" dirty="0" smtClean="0"/>
              <a:t>, Corona Borealis, </a:t>
            </a:r>
            <a:r>
              <a:rPr lang="en-US" b="1" dirty="0" err="1" smtClean="0"/>
              <a:t>Camelopardalis</a:t>
            </a:r>
            <a:r>
              <a:rPr lang="en-US" b="1" dirty="0" smtClean="0"/>
              <a:t>, Lynx, Leo Minor</a:t>
            </a:r>
          </a:p>
          <a:p>
            <a:r>
              <a:rPr lang="en-US" b="1" dirty="0" smtClean="0">
                <a:solidFill>
                  <a:srgbClr val="09016F"/>
                </a:solidFill>
              </a:rPr>
              <a:t>PERSEUS FAMILY</a:t>
            </a:r>
          </a:p>
          <a:p>
            <a:pPr>
              <a:buNone/>
            </a:pPr>
            <a:r>
              <a:rPr lang="en-US" b="1" dirty="0" smtClean="0"/>
              <a:t>    Cassiopeia, </a:t>
            </a:r>
            <a:r>
              <a:rPr lang="en-US" b="1" dirty="0" err="1" smtClean="0"/>
              <a:t>Cepheus</a:t>
            </a:r>
            <a:r>
              <a:rPr lang="en-US" b="1" dirty="0" smtClean="0"/>
              <a:t>, Andromeda, </a:t>
            </a:r>
            <a:r>
              <a:rPr lang="en-US" b="1" dirty="0" err="1" smtClean="0"/>
              <a:t>Perseus</a:t>
            </a:r>
            <a:r>
              <a:rPr lang="en-US" b="1" dirty="0" smtClean="0"/>
              <a:t>, Pegasus, </a:t>
            </a:r>
            <a:r>
              <a:rPr lang="en-US" b="1" dirty="0" err="1" smtClean="0"/>
              <a:t>Cetus</a:t>
            </a:r>
            <a:r>
              <a:rPr lang="en-US" b="1" dirty="0" smtClean="0"/>
              <a:t>, </a:t>
            </a:r>
            <a:r>
              <a:rPr lang="en-US" b="1" dirty="0" err="1" smtClean="0"/>
              <a:t>Auriga</a:t>
            </a:r>
            <a:r>
              <a:rPr lang="en-US" b="1" dirty="0" smtClean="0"/>
              <a:t>, </a:t>
            </a:r>
            <a:r>
              <a:rPr lang="en-US" b="1" dirty="0" err="1" smtClean="0"/>
              <a:t>Lacerta</a:t>
            </a:r>
            <a:r>
              <a:rPr lang="en-US" b="1" dirty="0" smtClean="0"/>
              <a:t>, </a:t>
            </a:r>
            <a:r>
              <a:rPr lang="en-US" b="1" dirty="0" err="1" smtClean="0"/>
              <a:t>Triangulum</a:t>
            </a:r>
            <a:endParaRPr lang="en-US" b="1" dirty="0" smtClean="0"/>
          </a:p>
          <a:p>
            <a:r>
              <a:rPr lang="en-US" b="1" dirty="0" smtClean="0">
                <a:solidFill>
                  <a:srgbClr val="09016F"/>
                </a:solidFill>
              </a:rPr>
              <a:t>HERCULES FAMILY</a:t>
            </a:r>
          </a:p>
          <a:p>
            <a:pPr>
              <a:buNone/>
            </a:pPr>
            <a:r>
              <a:rPr lang="en-US" b="1" dirty="0" smtClean="0"/>
              <a:t>    Hercules, </a:t>
            </a:r>
            <a:r>
              <a:rPr lang="en-US" b="1" dirty="0" err="1" smtClean="0"/>
              <a:t>Sagitta</a:t>
            </a:r>
            <a:r>
              <a:rPr lang="en-US" b="1" dirty="0" smtClean="0"/>
              <a:t>, Aquila, </a:t>
            </a:r>
            <a:r>
              <a:rPr lang="en-US" b="1" dirty="0" err="1" smtClean="0"/>
              <a:t>Lyra</a:t>
            </a:r>
            <a:r>
              <a:rPr lang="en-US" b="1" dirty="0" smtClean="0"/>
              <a:t>, Cygnus, </a:t>
            </a:r>
            <a:r>
              <a:rPr lang="en-US" b="1" dirty="0" err="1" smtClean="0"/>
              <a:t>Vulpecula</a:t>
            </a:r>
            <a:r>
              <a:rPr lang="en-US" b="1" dirty="0" smtClean="0"/>
              <a:t>, Hydra, </a:t>
            </a:r>
            <a:r>
              <a:rPr lang="en-US" b="1" dirty="0" err="1" smtClean="0"/>
              <a:t>Sextans</a:t>
            </a:r>
            <a:r>
              <a:rPr lang="en-US" b="1" dirty="0" smtClean="0"/>
              <a:t>, Crater, </a:t>
            </a:r>
            <a:r>
              <a:rPr lang="en-US" b="1" dirty="0" err="1" smtClean="0"/>
              <a:t>Corvus</a:t>
            </a:r>
            <a:r>
              <a:rPr lang="en-US" b="1" dirty="0" smtClean="0"/>
              <a:t>, </a:t>
            </a:r>
            <a:r>
              <a:rPr lang="en-US" b="1" dirty="0" err="1" smtClean="0"/>
              <a:t>Ophiuchus</a:t>
            </a:r>
            <a:r>
              <a:rPr lang="en-US" b="1" dirty="0" smtClean="0"/>
              <a:t>, </a:t>
            </a:r>
            <a:r>
              <a:rPr lang="en-US" b="1" dirty="0" err="1" smtClean="0"/>
              <a:t>Serpens</a:t>
            </a:r>
            <a:r>
              <a:rPr lang="en-US" b="1" dirty="0" smtClean="0"/>
              <a:t>, </a:t>
            </a:r>
            <a:r>
              <a:rPr lang="en-US" b="1" dirty="0" err="1" smtClean="0"/>
              <a:t>Scutum</a:t>
            </a:r>
            <a:r>
              <a:rPr lang="en-US" b="1" dirty="0" smtClean="0"/>
              <a:t>, </a:t>
            </a:r>
            <a:r>
              <a:rPr lang="en-US" b="1" dirty="0" err="1" smtClean="0"/>
              <a:t>Centaurus</a:t>
            </a:r>
            <a:r>
              <a:rPr lang="en-US" b="1" dirty="0" smtClean="0"/>
              <a:t>, Lupus, Corona </a:t>
            </a:r>
            <a:r>
              <a:rPr lang="en-US" b="1" dirty="0" err="1" smtClean="0"/>
              <a:t>Australis</a:t>
            </a:r>
            <a:r>
              <a:rPr lang="en-US" b="1" dirty="0" smtClean="0"/>
              <a:t>, </a:t>
            </a:r>
            <a:r>
              <a:rPr lang="en-US" b="1" dirty="0" err="1" smtClean="0"/>
              <a:t>Ara</a:t>
            </a:r>
            <a:r>
              <a:rPr lang="en-US" b="1" dirty="0" smtClean="0"/>
              <a:t>, </a:t>
            </a:r>
            <a:r>
              <a:rPr lang="en-US" b="1" dirty="0" err="1" smtClean="0"/>
              <a:t>Triangulum</a:t>
            </a:r>
            <a:r>
              <a:rPr lang="en-US" b="1" dirty="0" smtClean="0"/>
              <a:t> </a:t>
            </a:r>
            <a:r>
              <a:rPr lang="en-US" b="1" dirty="0" err="1" smtClean="0"/>
              <a:t>Australe</a:t>
            </a:r>
            <a:r>
              <a:rPr lang="en-US" b="1" dirty="0" smtClean="0"/>
              <a:t>, Crux</a:t>
            </a:r>
          </a:p>
          <a:p>
            <a:r>
              <a:rPr lang="en-US" b="1" dirty="0" smtClean="0">
                <a:solidFill>
                  <a:srgbClr val="09016F"/>
                </a:solidFill>
              </a:rPr>
              <a:t>ORION FAMILY</a:t>
            </a:r>
          </a:p>
          <a:p>
            <a:pPr>
              <a:buNone/>
            </a:pPr>
            <a:r>
              <a:rPr lang="en-US" b="1" dirty="0" smtClean="0"/>
              <a:t>    Orion, </a:t>
            </a:r>
            <a:r>
              <a:rPr lang="en-US" b="1" dirty="0" err="1" smtClean="0"/>
              <a:t>Canis</a:t>
            </a:r>
            <a:r>
              <a:rPr lang="en-US" b="1" dirty="0" smtClean="0"/>
              <a:t> Major, </a:t>
            </a:r>
            <a:r>
              <a:rPr lang="en-US" b="1" dirty="0" err="1" smtClean="0"/>
              <a:t>Canis</a:t>
            </a:r>
            <a:r>
              <a:rPr lang="en-US" b="1" dirty="0" smtClean="0"/>
              <a:t> Minor, </a:t>
            </a:r>
            <a:r>
              <a:rPr lang="en-US" b="1" dirty="0" err="1" smtClean="0"/>
              <a:t>Lepus</a:t>
            </a:r>
            <a:r>
              <a:rPr lang="en-US" b="1" dirty="0" smtClean="0"/>
              <a:t>, </a:t>
            </a:r>
            <a:r>
              <a:rPr lang="en-US" b="1" dirty="0" err="1" smtClean="0"/>
              <a:t>Monoceros</a:t>
            </a:r>
            <a:endParaRPr lang="en-US" b="1" dirty="0"/>
          </a:p>
        </p:txBody>
      </p:sp>
    </p:spTree>
  </p:cSld>
  <p:clrMapOvr>
    <a:masterClrMapping/>
  </p:clrMapOvr>
  <p:transition spd="slow">
    <p:checke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normAutofit lnSpcReduction="10000"/>
          </a:bodyPr>
          <a:lstStyle/>
          <a:p>
            <a:r>
              <a:rPr lang="en-US" b="1" dirty="0" smtClean="0">
                <a:solidFill>
                  <a:schemeClr val="accent2"/>
                </a:solidFill>
              </a:rPr>
              <a:t>ZODIAC FAMILY</a:t>
            </a:r>
            <a:endParaRPr lang="en-US" dirty="0" smtClean="0">
              <a:solidFill>
                <a:schemeClr val="accent2"/>
              </a:solidFill>
            </a:endParaRPr>
          </a:p>
          <a:p>
            <a:pPr>
              <a:buNone/>
            </a:pPr>
            <a:r>
              <a:rPr lang="en-US" dirty="0" smtClean="0">
                <a:solidFill>
                  <a:schemeClr val="accent6"/>
                </a:solidFill>
              </a:rPr>
              <a:t>   Aries, Taurus, Gemini, Cancer, Leo, Virgo, Libra, </a:t>
            </a:r>
            <a:r>
              <a:rPr lang="en-US" dirty="0" err="1" smtClean="0">
                <a:solidFill>
                  <a:schemeClr val="accent6"/>
                </a:solidFill>
              </a:rPr>
              <a:t>Scorpius</a:t>
            </a:r>
            <a:r>
              <a:rPr lang="en-US" dirty="0" smtClean="0">
                <a:solidFill>
                  <a:schemeClr val="accent6"/>
                </a:solidFill>
              </a:rPr>
              <a:t>, Sagittarius, </a:t>
            </a:r>
            <a:r>
              <a:rPr lang="en-US" dirty="0" err="1" smtClean="0">
                <a:solidFill>
                  <a:schemeClr val="accent6"/>
                </a:solidFill>
              </a:rPr>
              <a:t>Capricornus</a:t>
            </a:r>
            <a:r>
              <a:rPr lang="en-US" dirty="0" smtClean="0">
                <a:solidFill>
                  <a:schemeClr val="accent6"/>
                </a:solidFill>
              </a:rPr>
              <a:t>, Aquarius, Pisces</a:t>
            </a:r>
          </a:p>
          <a:p>
            <a:r>
              <a:rPr lang="en-US" b="1" dirty="0" smtClean="0">
                <a:solidFill>
                  <a:schemeClr val="accent2"/>
                </a:solidFill>
              </a:rPr>
              <a:t>HEAVENLY WATERS FAMILY</a:t>
            </a:r>
            <a:endParaRPr lang="en-US" dirty="0" smtClean="0">
              <a:solidFill>
                <a:schemeClr val="accent2"/>
              </a:solidFill>
            </a:endParaRPr>
          </a:p>
          <a:p>
            <a:pPr>
              <a:buNone/>
            </a:pPr>
            <a:r>
              <a:rPr lang="en-US" dirty="0" smtClean="0">
                <a:solidFill>
                  <a:schemeClr val="accent6"/>
                </a:solidFill>
              </a:rPr>
              <a:t>    </a:t>
            </a:r>
            <a:r>
              <a:rPr lang="en-US" dirty="0" err="1" smtClean="0">
                <a:solidFill>
                  <a:schemeClr val="accent6"/>
                </a:solidFill>
              </a:rPr>
              <a:t>Delphinus</a:t>
            </a:r>
            <a:r>
              <a:rPr lang="en-US" dirty="0" smtClean="0">
                <a:solidFill>
                  <a:schemeClr val="accent6"/>
                </a:solidFill>
              </a:rPr>
              <a:t>, </a:t>
            </a:r>
            <a:r>
              <a:rPr lang="en-US" dirty="0" err="1" smtClean="0">
                <a:solidFill>
                  <a:schemeClr val="accent6"/>
                </a:solidFill>
              </a:rPr>
              <a:t>Equuleus</a:t>
            </a:r>
            <a:r>
              <a:rPr lang="en-US" dirty="0" smtClean="0">
                <a:solidFill>
                  <a:schemeClr val="accent6"/>
                </a:solidFill>
              </a:rPr>
              <a:t>, </a:t>
            </a:r>
            <a:r>
              <a:rPr lang="en-US" dirty="0" err="1" smtClean="0">
                <a:solidFill>
                  <a:schemeClr val="accent6"/>
                </a:solidFill>
              </a:rPr>
              <a:t>Eridanus</a:t>
            </a:r>
            <a:r>
              <a:rPr lang="en-US" dirty="0" smtClean="0">
                <a:solidFill>
                  <a:schemeClr val="accent6"/>
                </a:solidFill>
              </a:rPr>
              <a:t>, </a:t>
            </a:r>
            <a:r>
              <a:rPr lang="en-US" dirty="0" err="1" smtClean="0">
                <a:solidFill>
                  <a:schemeClr val="accent6"/>
                </a:solidFill>
              </a:rPr>
              <a:t>Piscis</a:t>
            </a:r>
            <a:r>
              <a:rPr lang="en-US" dirty="0" smtClean="0">
                <a:solidFill>
                  <a:schemeClr val="accent6"/>
                </a:solidFill>
              </a:rPr>
              <a:t> </a:t>
            </a:r>
            <a:r>
              <a:rPr lang="en-US" dirty="0" err="1" smtClean="0">
                <a:solidFill>
                  <a:schemeClr val="accent6"/>
                </a:solidFill>
              </a:rPr>
              <a:t>Austrinus</a:t>
            </a:r>
            <a:r>
              <a:rPr lang="en-US" dirty="0" smtClean="0">
                <a:solidFill>
                  <a:schemeClr val="accent6"/>
                </a:solidFill>
              </a:rPr>
              <a:t>, Carina, </a:t>
            </a:r>
            <a:r>
              <a:rPr lang="en-US" dirty="0" err="1" smtClean="0">
                <a:solidFill>
                  <a:schemeClr val="accent6"/>
                </a:solidFill>
              </a:rPr>
              <a:t>Puppis</a:t>
            </a:r>
            <a:r>
              <a:rPr lang="en-US" dirty="0" smtClean="0">
                <a:solidFill>
                  <a:schemeClr val="accent6"/>
                </a:solidFill>
              </a:rPr>
              <a:t>, Vela, </a:t>
            </a:r>
            <a:r>
              <a:rPr lang="en-US" dirty="0" err="1" smtClean="0">
                <a:solidFill>
                  <a:schemeClr val="accent6"/>
                </a:solidFill>
              </a:rPr>
              <a:t>Pyxis</a:t>
            </a:r>
            <a:r>
              <a:rPr lang="en-US" dirty="0" smtClean="0">
                <a:solidFill>
                  <a:schemeClr val="accent6"/>
                </a:solidFill>
              </a:rPr>
              <a:t>, Columba</a:t>
            </a:r>
          </a:p>
          <a:p>
            <a:r>
              <a:rPr lang="en-US" b="1" dirty="0" smtClean="0">
                <a:solidFill>
                  <a:schemeClr val="accent2"/>
                </a:solidFill>
              </a:rPr>
              <a:t>JOHANN BAYER FAMILY</a:t>
            </a:r>
            <a:endParaRPr lang="en-US" dirty="0" smtClean="0">
              <a:solidFill>
                <a:schemeClr val="accent2"/>
              </a:solidFill>
            </a:endParaRPr>
          </a:p>
          <a:p>
            <a:pPr>
              <a:buNone/>
            </a:pPr>
            <a:r>
              <a:rPr lang="en-US" dirty="0" smtClean="0">
                <a:solidFill>
                  <a:schemeClr val="accent6"/>
                </a:solidFill>
              </a:rPr>
              <a:t>   </a:t>
            </a:r>
            <a:r>
              <a:rPr lang="en-US" dirty="0" err="1" smtClean="0">
                <a:solidFill>
                  <a:schemeClr val="accent6"/>
                </a:solidFill>
              </a:rPr>
              <a:t>Hydrus</a:t>
            </a:r>
            <a:r>
              <a:rPr lang="en-US" dirty="0" smtClean="0">
                <a:solidFill>
                  <a:schemeClr val="accent6"/>
                </a:solidFill>
              </a:rPr>
              <a:t>, Dorado, </a:t>
            </a:r>
            <a:r>
              <a:rPr lang="en-US" dirty="0" err="1" smtClean="0">
                <a:solidFill>
                  <a:schemeClr val="accent6"/>
                </a:solidFill>
              </a:rPr>
              <a:t>Volans</a:t>
            </a:r>
            <a:r>
              <a:rPr lang="en-US" dirty="0" smtClean="0">
                <a:solidFill>
                  <a:schemeClr val="accent6"/>
                </a:solidFill>
              </a:rPr>
              <a:t>, </a:t>
            </a:r>
            <a:r>
              <a:rPr lang="en-US" dirty="0" err="1" smtClean="0">
                <a:solidFill>
                  <a:schemeClr val="accent6"/>
                </a:solidFill>
              </a:rPr>
              <a:t>Apus</a:t>
            </a:r>
            <a:r>
              <a:rPr lang="en-US" dirty="0" smtClean="0">
                <a:solidFill>
                  <a:schemeClr val="accent6"/>
                </a:solidFill>
              </a:rPr>
              <a:t>, </a:t>
            </a:r>
            <a:r>
              <a:rPr lang="en-US" dirty="0" err="1" smtClean="0">
                <a:solidFill>
                  <a:schemeClr val="accent6"/>
                </a:solidFill>
              </a:rPr>
              <a:t>Pavo</a:t>
            </a:r>
            <a:r>
              <a:rPr lang="en-US" dirty="0" smtClean="0">
                <a:solidFill>
                  <a:schemeClr val="accent6"/>
                </a:solidFill>
              </a:rPr>
              <a:t>, </a:t>
            </a:r>
            <a:r>
              <a:rPr lang="en-US" dirty="0" err="1" smtClean="0">
                <a:solidFill>
                  <a:schemeClr val="accent6"/>
                </a:solidFill>
              </a:rPr>
              <a:t>Grus</a:t>
            </a:r>
            <a:r>
              <a:rPr lang="en-US" dirty="0" smtClean="0">
                <a:solidFill>
                  <a:schemeClr val="accent6"/>
                </a:solidFill>
              </a:rPr>
              <a:t>, Phoenix, </a:t>
            </a:r>
            <a:r>
              <a:rPr lang="en-US" dirty="0" err="1" smtClean="0">
                <a:solidFill>
                  <a:schemeClr val="accent6"/>
                </a:solidFill>
              </a:rPr>
              <a:t>Tucana</a:t>
            </a:r>
            <a:r>
              <a:rPr lang="en-US" dirty="0" smtClean="0">
                <a:solidFill>
                  <a:schemeClr val="accent6"/>
                </a:solidFill>
              </a:rPr>
              <a:t>, Indus, </a:t>
            </a:r>
            <a:r>
              <a:rPr lang="en-US" dirty="0" err="1" smtClean="0">
                <a:solidFill>
                  <a:schemeClr val="accent6"/>
                </a:solidFill>
              </a:rPr>
              <a:t>Chamaeleon</a:t>
            </a:r>
            <a:r>
              <a:rPr lang="en-US" dirty="0" smtClean="0">
                <a:solidFill>
                  <a:schemeClr val="accent6"/>
                </a:solidFill>
              </a:rPr>
              <a:t>, </a:t>
            </a:r>
            <a:r>
              <a:rPr lang="en-US" dirty="0" err="1" smtClean="0">
                <a:solidFill>
                  <a:schemeClr val="accent6"/>
                </a:solidFill>
              </a:rPr>
              <a:t>Musca</a:t>
            </a:r>
            <a:endParaRPr lang="en-US" dirty="0" smtClean="0">
              <a:solidFill>
                <a:schemeClr val="accent6"/>
              </a:solidFill>
            </a:endParaRPr>
          </a:p>
          <a:p>
            <a:r>
              <a:rPr lang="en-US" b="1" dirty="0" smtClean="0">
                <a:solidFill>
                  <a:schemeClr val="accent2"/>
                </a:solidFill>
              </a:rPr>
              <a:t>LACAILLE FAMILY</a:t>
            </a:r>
            <a:endParaRPr lang="en-US" dirty="0" smtClean="0">
              <a:solidFill>
                <a:schemeClr val="accent2"/>
              </a:solidFill>
            </a:endParaRPr>
          </a:p>
          <a:p>
            <a:pPr>
              <a:buNone/>
            </a:pPr>
            <a:r>
              <a:rPr lang="en-US" dirty="0" smtClean="0">
                <a:solidFill>
                  <a:schemeClr val="accent6"/>
                </a:solidFill>
              </a:rPr>
              <a:t>    Norma, </a:t>
            </a:r>
            <a:r>
              <a:rPr lang="en-US" dirty="0" err="1" smtClean="0">
                <a:solidFill>
                  <a:schemeClr val="accent6"/>
                </a:solidFill>
              </a:rPr>
              <a:t>Circinus</a:t>
            </a:r>
            <a:r>
              <a:rPr lang="en-US" dirty="0" smtClean="0">
                <a:solidFill>
                  <a:schemeClr val="accent6"/>
                </a:solidFill>
              </a:rPr>
              <a:t>, </a:t>
            </a:r>
            <a:r>
              <a:rPr lang="en-US" dirty="0" err="1" smtClean="0">
                <a:solidFill>
                  <a:schemeClr val="accent6"/>
                </a:solidFill>
              </a:rPr>
              <a:t>Telescopium</a:t>
            </a:r>
            <a:r>
              <a:rPr lang="en-US" dirty="0" smtClean="0">
                <a:solidFill>
                  <a:schemeClr val="accent6"/>
                </a:solidFill>
              </a:rPr>
              <a:t>, </a:t>
            </a:r>
            <a:r>
              <a:rPr lang="en-US" dirty="0" err="1" smtClean="0">
                <a:solidFill>
                  <a:schemeClr val="accent6"/>
                </a:solidFill>
              </a:rPr>
              <a:t>Microscopium</a:t>
            </a:r>
            <a:r>
              <a:rPr lang="en-US" dirty="0" smtClean="0">
                <a:solidFill>
                  <a:schemeClr val="accent6"/>
                </a:solidFill>
              </a:rPr>
              <a:t>, Sculptor, </a:t>
            </a:r>
            <a:r>
              <a:rPr lang="en-US" dirty="0" err="1" smtClean="0">
                <a:solidFill>
                  <a:schemeClr val="accent6"/>
                </a:solidFill>
              </a:rPr>
              <a:t>Fornax</a:t>
            </a:r>
            <a:r>
              <a:rPr lang="en-US" dirty="0" smtClean="0">
                <a:solidFill>
                  <a:schemeClr val="accent6"/>
                </a:solidFill>
              </a:rPr>
              <a:t>, Caelum, </a:t>
            </a:r>
            <a:r>
              <a:rPr lang="en-US" dirty="0" err="1" smtClean="0">
                <a:solidFill>
                  <a:schemeClr val="accent6"/>
                </a:solidFill>
              </a:rPr>
              <a:t>Horologium</a:t>
            </a:r>
            <a:r>
              <a:rPr lang="en-US" dirty="0" smtClean="0">
                <a:solidFill>
                  <a:schemeClr val="accent6"/>
                </a:solidFill>
              </a:rPr>
              <a:t>, </a:t>
            </a:r>
            <a:r>
              <a:rPr lang="en-US" dirty="0" err="1" smtClean="0">
                <a:solidFill>
                  <a:schemeClr val="accent6"/>
                </a:solidFill>
              </a:rPr>
              <a:t>Octans</a:t>
            </a:r>
            <a:r>
              <a:rPr lang="en-US" dirty="0" smtClean="0">
                <a:solidFill>
                  <a:schemeClr val="accent6"/>
                </a:solidFill>
              </a:rPr>
              <a:t>, Mensa, Reticulum, </a:t>
            </a:r>
            <a:r>
              <a:rPr lang="en-US" dirty="0" err="1" smtClean="0">
                <a:solidFill>
                  <a:schemeClr val="accent6"/>
                </a:solidFill>
              </a:rPr>
              <a:t>Pictor</a:t>
            </a:r>
            <a:r>
              <a:rPr lang="en-US" dirty="0" smtClean="0">
                <a:solidFill>
                  <a:schemeClr val="accent6"/>
                </a:solidFill>
              </a:rPr>
              <a:t>, </a:t>
            </a:r>
            <a:r>
              <a:rPr lang="en-US" dirty="0" err="1" smtClean="0">
                <a:solidFill>
                  <a:schemeClr val="accent6"/>
                </a:solidFill>
              </a:rPr>
              <a:t>Antlia</a:t>
            </a:r>
            <a:endParaRPr lang="en-US" dirty="0" smtClean="0">
              <a:solidFill>
                <a:schemeClr val="accent6"/>
              </a:solidFill>
            </a:endParaRPr>
          </a:p>
          <a:p>
            <a:endParaRPr lang="en-US" dirty="0"/>
          </a:p>
        </p:txBody>
      </p:sp>
    </p:spTree>
  </p:cSld>
  <p:clrMapOvr>
    <a:masterClrMapping/>
  </p:clrMapOvr>
  <p:transition spd="slow">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5999"/>
            <a:ext cx="8229600" cy="4038601"/>
          </a:xfrm>
        </p:spPr>
        <p:txBody>
          <a:bodyPr>
            <a:noAutofit/>
          </a:bodyPr>
          <a:lstStyle/>
          <a:p>
            <a:pPr>
              <a:buNone/>
            </a:pPr>
            <a:r>
              <a:rPr lang="en-US" sz="6000" b="1" dirty="0" smtClean="0">
                <a:solidFill>
                  <a:srgbClr val="09016F"/>
                </a:solidFill>
                <a:latin typeface="Algerian" pitchFamily="82" charset="0"/>
              </a:rPr>
              <a:t>Stars and its       characteristic</a:t>
            </a:r>
            <a:endParaRPr lang="en-US" sz="6000" b="1" dirty="0">
              <a:solidFill>
                <a:srgbClr val="09016F"/>
              </a:solidFill>
              <a:latin typeface="Algerian" pitchFamily="82" charset="0"/>
            </a:endParaRPr>
          </a:p>
        </p:txBody>
      </p:sp>
    </p:spTree>
  </p:cSld>
  <p:clrMapOvr>
    <a:masterClrMapping/>
  </p:clrMapOvr>
  <p:transition spd="slow">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0"/>
            <a:ext cx="8150352" cy="1676400"/>
          </a:xfrm>
        </p:spPr>
        <p:txBody>
          <a:bodyPr/>
          <a:lstStyle/>
          <a:p>
            <a:r>
              <a:rPr lang="en-US" dirty="0" smtClean="0">
                <a:solidFill>
                  <a:srgbClr val="00B0F0"/>
                </a:solidFill>
              </a:rPr>
              <a:t>STAR</a:t>
            </a:r>
            <a:endParaRPr lang="en-US" dirty="0">
              <a:solidFill>
                <a:srgbClr val="00B0F0"/>
              </a:solidFill>
            </a:endParaRPr>
          </a:p>
        </p:txBody>
      </p:sp>
      <p:sp>
        <p:nvSpPr>
          <p:cNvPr id="4" name="Text Placeholder 3"/>
          <p:cNvSpPr>
            <a:spLocks noGrp="1"/>
          </p:cNvSpPr>
          <p:nvPr>
            <p:ph type="body" idx="1"/>
          </p:nvPr>
        </p:nvSpPr>
        <p:spPr>
          <a:xfrm>
            <a:off x="530352" y="1600200"/>
            <a:ext cx="7772400" cy="4267200"/>
          </a:xfrm>
        </p:spPr>
        <p:txBody>
          <a:bodyPr>
            <a:noAutofit/>
          </a:bodyPr>
          <a:lstStyle/>
          <a:p>
            <a:r>
              <a:rPr lang="en-US" sz="3200" b="1" i="1" dirty="0" smtClean="0"/>
              <a:t>A star is a luminous ball of gas, mostly hydrogen and helium, held together by its own gravity. Nuclear fusion reactions in its core support the star against gravity and produce photons and heat, as well as small amounts of heavier elements. The Sun is the closest star to Earth.</a:t>
            </a:r>
            <a:endParaRPr lang="en-US" sz="3200" dirty="0"/>
          </a:p>
        </p:txBody>
      </p:sp>
    </p:spTree>
  </p:cSld>
  <p:clrMapOvr>
    <a:masterClrMapping/>
  </p:clrMapOvr>
  <p:transition spd="slow">
    <p:diamon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bwMode="hidden">
          <a:xfrm>
            <a:off x="457200" y="704088"/>
            <a:ext cx="8305800" cy="3715512"/>
          </a:xfrm>
        </p:spPr>
        <p:txBody>
          <a:bodyPr>
            <a:noAutofit/>
          </a:bodyPr>
          <a:lstStyle/>
          <a:p>
            <a:pPr algn="ctr"/>
            <a:r>
              <a:rPr lang="en-US" sz="9600" b="1" dirty="0" smtClean="0">
                <a:solidFill>
                  <a:srgbClr val="00B0F0"/>
                </a:solidFill>
                <a:latin typeface="Algerian" pitchFamily="82" charset="0"/>
              </a:rPr>
              <a:t>10 TYPES OF STARS</a:t>
            </a:r>
            <a:endParaRPr lang="en-US" sz="9600" b="1" dirty="0">
              <a:solidFill>
                <a:srgbClr val="00B0F0"/>
              </a:solidFill>
              <a:latin typeface="Algerian" pitchFamily="82" charset="0"/>
            </a:endParaRPr>
          </a:p>
        </p:txBody>
      </p:sp>
    </p:spTree>
  </p:cSld>
  <p:clrMapOvr>
    <a:masterClrMapping/>
  </p:clrMapOvr>
  <p:transition spd="slow">
    <p:comb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2752" cy="1905000"/>
          </a:xfrm>
        </p:spPr>
        <p:txBody>
          <a:bodyPr>
            <a:normAutofit/>
          </a:bodyPr>
          <a:lstStyle/>
          <a:p>
            <a:r>
              <a:rPr lang="en-US" dirty="0" smtClean="0">
                <a:solidFill>
                  <a:schemeClr val="bg1"/>
                </a:solidFill>
              </a:rPr>
              <a:t>1. YELLOW DWARFS STARS</a:t>
            </a:r>
            <a:r>
              <a:rPr lang="en-US" b="1" dirty="0" smtClean="0"/>
              <a:t/>
            </a:r>
            <a:br>
              <a:rPr lang="en-US" b="1" dirty="0" smtClean="0"/>
            </a:br>
            <a:endParaRPr lang="en-US" dirty="0"/>
          </a:p>
        </p:txBody>
      </p:sp>
      <p:sp>
        <p:nvSpPr>
          <p:cNvPr id="3" name="Text Placeholder 2"/>
          <p:cNvSpPr>
            <a:spLocks noGrp="1"/>
          </p:cNvSpPr>
          <p:nvPr>
            <p:ph type="body" idx="1"/>
          </p:nvPr>
        </p:nvSpPr>
        <p:spPr>
          <a:xfrm>
            <a:off x="530352" y="1295400"/>
            <a:ext cx="7772400" cy="4800600"/>
          </a:xfrm>
        </p:spPr>
        <p:txBody>
          <a:bodyPr>
            <a:normAutofit/>
          </a:bodyPr>
          <a:lstStyle/>
          <a:p>
            <a:pPr fontAlgn="base"/>
            <a:r>
              <a:rPr lang="en-US" sz="2800" b="1" dirty="0" smtClean="0">
                <a:solidFill>
                  <a:schemeClr val="bg1"/>
                </a:solidFill>
              </a:rPr>
              <a:t>G-type stars are often mistakenly referred to as </a:t>
            </a:r>
            <a:r>
              <a:rPr lang="en-US" sz="2800" b="1" u="sng" dirty="0" smtClean="0">
                <a:solidFill>
                  <a:schemeClr val="bg1"/>
                </a:solidFill>
                <a:hlinkClick r:id="rId3"/>
              </a:rPr>
              <a:t>yellow dwarf</a:t>
            </a:r>
            <a:r>
              <a:rPr lang="en-US" sz="2800" b="1" dirty="0" smtClean="0">
                <a:solidFill>
                  <a:schemeClr val="bg1"/>
                </a:solidFill>
              </a:rPr>
              <a:t> stars. Our Sun is an example of a G-type star, but it is in fact white, since all the colors it emits are blended together. </a:t>
            </a:r>
          </a:p>
          <a:p>
            <a:pPr fontAlgn="base"/>
            <a:r>
              <a:rPr lang="en-US" sz="2800" b="1" dirty="0" smtClean="0">
                <a:solidFill>
                  <a:schemeClr val="bg1"/>
                </a:solidFill>
              </a:rPr>
              <a:t>Typical G-type stars have between 0.84 and 1.15 solar masses, and temperatures that fall into a narrow range of between 5,300K and 6,000K. Like the Sun, all G-type stars convert hydrogen into helium in their </a:t>
            </a:r>
            <a:r>
              <a:rPr lang="en-US" sz="2800" b="1" dirty="0" smtClean="0">
                <a:solidFill>
                  <a:schemeClr val="bg1"/>
                </a:solidFill>
              </a:rPr>
              <a:t>cores</a:t>
            </a:r>
            <a:r>
              <a:rPr lang="en-US" sz="2800" b="1" dirty="0" smtClean="0">
                <a:solidFill>
                  <a:schemeClr val="bg1"/>
                </a:solidFill>
              </a:rPr>
              <a:t>.</a:t>
            </a:r>
          </a:p>
          <a:p>
            <a:endParaRPr lang="en-US" dirty="0"/>
          </a:p>
        </p:txBody>
      </p:sp>
    </p:spTree>
  </p:cSld>
  <p:clrMapOvr>
    <a:masterClrMapping/>
  </p:clrMapOvr>
  <p:transition spd="slow">
    <p:comb/>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2752" cy="1143000"/>
          </a:xfrm>
        </p:spPr>
        <p:txBody>
          <a:bodyPr/>
          <a:lstStyle/>
          <a:p>
            <a:r>
              <a:rPr lang="en-US" dirty="0" smtClean="0"/>
              <a:t>2. ORANGE DWARF STARS</a:t>
            </a:r>
            <a:endParaRPr lang="en-US" dirty="0"/>
          </a:p>
        </p:txBody>
      </p:sp>
      <p:sp>
        <p:nvSpPr>
          <p:cNvPr id="3" name="Text Placeholder 2"/>
          <p:cNvSpPr>
            <a:spLocks noGrp="1"/>
          </p:cNvSpPr>
          <p:nvPr>
            <p:ph type="body" idx="1"/>
          </p:nvPr>
        </p:nvSpPr>
        <p:spPr>
          <a:xfrm>
            <a:off x="530352" y="1219200"/>
            <a:ext cx="7772400" cy="5410200"/>
          </a:xfrm>
        </p:spPr>
        <p:txBody>
          <a:bodyPr>
            <a:normAutofit/>
          </a:bodyPr>
          <a:lstStyle/>
          <a:p>
            <a:r>
              <a:rPr lang="en-US" sz="3200" b="1" dirty="0" smtClean="0"/>
              <a:t>Orange dwarf stars are K-type </a:t>
            </a:r>
            <a:r>
              <a:rPr lang="en-US" sz="3200" b="1" dirty="0" smtClean="0"/>
              <a:t>stars, </a:t>
            </a:r>
            <a:r>
              <a:rPr lang="en-US" sz="3200" b="1" dirty="0" smtClean="0"/>
              <a:t>fall between red </a:t>
            </a:r>
            <a:r>
              <a:rPr lang="en-US" sz="3200" b="1" dirty="0" smtClean="0"/>
              <a:t>M-type stars </a:t>
            </a:r>
            <a:r>
              <a:rPr lang="en-US" sz="3200" b="1" dirty="0" smtClean="0"/>
              <a:t>and yellow G-type </a:t>
            </a:r>
            <a:r>
              <a:rPr lang="en-US" sz="3200" b="1" dirty="0" smtClean="0"/>
              <a:t>stars</a:t>
            </a:r>
            <a:r>
              <a:rPr lang="en-US" sz="3200" b="1" dirty="0" smtClean="0"/>
              <a:t>. K-type stars are of particular interest in the search for extraterrestrial life, since they emit markedly less UV </a:t>
            </a:r>
            <a:r>
              <a:rPr lang="en-US" sz="3200" b="1" dirty="0" smtClean="0"/>
              <a:t>radiation, and </a:t>
            </a:r>
            <a:r>
              <a:rPr lang="en-US" sz="3200" b="1" dirty="0" smtClean="0"/>
              <a:t>they remain stable on the main sequence for up to about 30 billion years, as compared to about 10 billion years for the Sun. </a:t>
            </a:r>
            <a:endParaRPr lang="en-US" sz="2400" dirty="0"/>
          </a:p>
        </p:txBody>
      </p:sp>
    </p:spTree>
  </p:cSld>
  <p:clrMapOvr>
    <a:masterClrMapping/>
  </p:clrMapOvr>
  <p:transition spd="slow">
    <p:split dir="in"/>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63000" cy="1066800"/>
          </a:xfrm>
        </p:spPr>
        <p:txBody>
          <a:bodyPr/>
          <a:lstStyle/>
          <a:p>
            <a:r>
              <a:rPr lang="en-US" dirty="0" smtClean="0"/>
              <a:t>3. RED DWARFS STAR</a:t>
            </a:r>
            <a:endParaRPr lang="en-US" dirty="0"/>
          </a:p>
        </p:txBody>
      </p:sp>
      <p:sp>
        <p:nvSpPr>
          <p:cNvPr id="3" name="Text Placeholder 2"/>
          <p:cNvSpPr>
            <a:spLocks noGrp="1"/>
          </p:cNvSpPr>
          <p:nvPr>
            <p:ph type="body" idx="1"/>
          </p:nvPr>
        </p:nvSpPr>
        <p:spPr>
          <a:xfrm>
            <a:off x="533400" y="1219200"/>
            <a:ext cx="7772400" cy="4953000"/>
          </a:xfrm>
        </p:spPr>
        <p:txBody>
          <a:bodyPr>
            <a:normAutofit/>
          </a:bodyPr>
          <a:lstStyle/>
          <a:p>
            <a:pPr fontAlgn="base"/>
            <a:r>
              <a:rPr lang="en-US" sz="2800" b="1" u="sng" dirty="0" smtClean="0">
                <a:hlinkClick r:id="rId2"/>
              </a:rPr>
              <a:t>Red dwarfs</a:t>
            </a:r>
            <a:r>
              <a:rPr lang="en-US" sz="2800" b="1" dirty="0" smtClean="0"/>
              <a:t> account for the bulk of the Milky Ways’ stellar population, but since they are very faint, no red dwarf stars are visible without optical aid. Typically, red dwarf stars that are more massive than 0.35 solar masses are fully convective, which means that the process of converting hydrogen into helium occurs throughout the star, and not only in the core, as is the case with more massive stars.</a:t>
            </a:r>
          </a:p>
          <a:p>
            <a:endParaRPr lang="en-US" dirty="0"/>
          </a:p>
        </p:txBody>
      </p:sp>
    </p:spTree>
  </p:cSld>
  <p:clrMapOvr>
    <a:masterClrMapping/>
  </p:clrMapOvr>
  <p:transition spd="slow">
    <p:zoom dir="in"/>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2">
                <a:lumMod val="75000"/>
              </a:schemeClr>
            </a:gs>
            <a:gs pos="25000">
              <a:schemeClr val="bg2">
                <a:tint val="83000"/>
                <a:satMod val="320000"/>
              </a:schemeClr>
            </a:gs>
            <a:gs pos="100000">
              <a:schemeClr val="bg2">
                <a:shade val="15000"/>
                <a:satMod val="32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924800" cy="1143000"/>
          </a:xfrm>
        </p:spPr>
        <p:txBody>
          <a:bodyPr/>
          <a:lstStyle/>
          <a:p>
            <a:r>
              <a:rPr lang="en-US" sz="5300" dirty="0" smtClean="0">
                <a:latin typeface="Algerian" pitchFamily="82" charset="0"/>
              </a:rPr>
              <a:t>4.BROWN DWARF STARS</a:t>
            </a:r>
            <a:endParaRPr lang="en-US" sz="5300" dirty="0">
              <a:latin typeface="Algerian" pitchFamily="82" charset="0"/>
            </a:endParaRPr>
          </a:p>
        </p:txBody>
      </p:sp>
      <p:sp>
        <p:nvSpPr>
          <p:cNvPr id="3" name="Text Placeholder 2"/>
          <p:cNvSpPr>
            <a:spLocks noGrp="1"/>
          </p:cNvSpPr>
          <p:nvPr>
            <p:ph type="body" idx="1"/>
          </p:nvPr>
        </p:nvSpPr>
        <p:spPr>
          <a:xfrm>
            <a:off x="530352" y="1143000"/>
            <a:ext cx="7772400" cy="5486400"/>
          </a:xfrm>
        </p:spPr>
        <p:txBody>
          <a:bodyPr>
            <a:normAutofit/>
          </a:bodyPr>
          <a:lstStyle/>
          <a:p>
            <a:pPr fontAlgn="base"/>
            <a:r>
              <a:rPr lang="en-US" sz="2800" b="1" dirty="0" smtClean="0"/>
              <a:t>Also commonly referred to as “failed stars”, </a:t>
            </a:r>
            <a:r>
              <a:rPr lang="en-US" sz="2800" b="1" u="sng" dirty="0" smtClean="0">
                <a:hlinkClick r:id="rId2"/>
              </a:rPr>
              <a:t>brown dwarfs</a:t>
            </a:r>
            <a:r>
              <a:rPr lang="en-US" sz="2800" b="1" dirty="0" smtClean="0"/>
              <a:t> are sub-stellar objects that fill the gap between the most massive gas planets, and the least massive true stars. Typically, brown dwarf stars fall into the mass range of 13 to 80 Jupiter-masses, with sub-brown dwarf stars falling below this </a:t>
            </a:r>
            <a:r>
              <a:rPr lang="en-US" sz="2800" b="1" dirty="0" smtClean="0"/>
              <a:t>range</a:t>
            </a:r>
            <a:endParaRPr lang="en-US" sz="2800" b="1" dirty="0" smtClean="0"/>
          </a:p>
          <a:p>
            <a:pPr fontAlgn="base"/>
            <a:r>
              <a:rPr lang="en-US" sz="2800" b="1" dirty="0" smtClean="0"/>
              <a:t>While brown dwarf stars are not massive enough to initiate and sustain a process of converting hydrogen into helium in their </a:t>
            </a:r>
            <a:r>
              <a:rPr lang="en-US" sz="2800" b="1" dirty="0" smtClean="0"/>
              <a:t>cores.</a:t>
            </a:r>
            <a:endParaRPr lang="en-US" sz="2800" dirty="0"/>
          </a:p>
        </p:txBody>
      </p:sp>
    </p:spTree>
  </p:cSld>
  <p:clrMapOvr>
    <a:masterClrMapping/>
  </p:clrMapOvr>
  <p:transition spd="slow">
    <p:wheel spokes="3"/>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2752" cy="1066800"/>
          </a:xfrm>
        </p:spPr>
        <p:txBody>
          <a:bodyPr/>
          <a:lstStyle/>
          <a:p>
            <a:r>
              <a:rPr lang="en-US" sz="6000" dirty="0" smtClean="0">
                <a:solidFill>
                  <a:schemeClr val="bg1"/>
                </a:solidFill>
                <a:latin typeface="Algerian" pitchFamily="82" charset="0"/>
              </a:rPr>
              <a:t>5.BLUE GIANT STAR</a:t>
            </a:r>
            <a:endParaRPr lang="en-US" sz="6000" dirty="0">
              <a:solidFill>
                <a:schemeClr val="bg1"/>
              </a:solidFill>
              <a:latin typeface="Algerian" pitchFamily="82" charset="0"/>
            </a:endParaRPr>
          </a:p>
        </p:txBody>
      </p:sp>
      <p:sp>
        <p:nvSpPr>
          <p:cNvPr id="3" name="Text Placeholder 2"/>
          <p:cNvSpPr>
            <a:spLocks noGrp="1"/>
          </p:cNvSpPr>
          <p:nvPr>
            <p:ph type="body" idx="1"/>
          </p:nvPr>
        </p:nvSpPr>
        <p:spPr>
          <a:xfrm>
            <a:off x="530352" y="1219200"/>
            <a:ext cx="7772400" cy="5867400"/>
          </a:xfrm>
        </p:spPr>
        <p:txBody>
          <a:bodyPr>
            <a:normAutofit lnSpcReduction="10000"/>
          </a:bodyPr>
          <a:lstStyle/>
          <a:p>
            <a:pPr fontAlgn="base"/>
            <a:r>
              <a:rPr lang="en-US" sz="3000" dirty="0" smtClean="0">
                <a:solidFill>
                  <a:srgbClr val="09016F"/>
                </a:solidFill>
              </a:rPr>
              <a:t>The term “</a:t>
            </a:r>
            <a:r>
              <a:rPr lang="en-US" sz="3000" u="sng" dirty="0" smtClean="0">
                <a:solidFill>
                  <a:srgbClr val="09016F"/>
                </a:solidFill>
                <a:hlinkClick r:id="rId2"/>
              </a:rPr>
              <a:t>blue giant</a:t>
            </a:r>
            <a:r>
              <a:rPr lang="en-US" sz="3000" dirty="0" smtClean="0">
                <a:solidFill>
                  <a:srgbClr val="09016F"/>
                </a:solidFill>
              </a:rPr>
              <a:t> star” has no scientific definition, and is commonly applied to a wide variety of stars that have all evolved off the main sequence. However, for practical reasons, stars with luminosity classifications of III and II (bright giant and giant) respectively, are referred to as “blue giant stars” purely for convenience, but only when that stars is hot enough to be called a blue star, which is usually above around 10,000K. Nonetheless, the term blue giant is often </a:t>
            </a:r>
            <a:r>
              <a:rPr lang="en-US" sz="3000" dirty="0" err="1" smtClean="0">
                <a:solidFill>
                  <a:srgbClr val="09016F"/>
                </a:solidFill>
              </a:rPr>
              <a:t>mis</a:t>
            </a:r>
            <a:r>
              <a:rPr lang="en-US" sz="3000" dirty="0" smtClean="0">
                <a:solidFill>
                  <a:srgbClr val="09016F"/>
                </a:solidFill>
              </a:rPr>
              <a:t>-applied to some stars simply because they are big and hot.</a:t>
            </a:r>
          </a:p>
          <a:p>
            <a:endParaRPr lang="en-US" dirty="0"/>
          </a:p>
        </p:txBody>
      </p:sp>
    </p:spTree>
  </p:cSld>
  <p:clrMapOvr>
    <a:masterClrMapping/>
  </p:clrMapOvr>
  <p:transition spd="slow">
    <p:wheel spokes="8"/>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836152" cy="1752600"/>
          </a:xfrm>
        </p:spPr>
        <p:txBody>
          <a:bodyPr/>
          <a:lstStyle/>
          <a:p>
            <a:r>
              <a:rPr lang="en-US" dirty="0" smtClean="0">
                <a:solidFill>
                  <a:schemeClr val="bg1"/>
                </a:solidFill>
              </a:rPr>
              <a:t>6.RED GIANTS STAR</a:t>
            </a:r>
            <a:endParaRPr lang="en-US" dirty="0">
              <a:solidFill>
                <a:schemeClr val="bg1"/>
              </a:solidFill>
            </a:endParaRPr>
          </a:p>
        </p:txBody>
      </p:sp>
      <p:sp>
        <p:nvSpPr>
          <p:cNvPr id="3" name="Text Placeholder 2"/>
          <p:cNvSpPr>
            <a:spLocks noGrp="1"/>
          </p:cNvSpPr>
          <p:nvPr>
            <p:ph type="body" idx="1"/>
          </p:nvPr>
        </p:nvSpPr>
        <p:spPr>
          <a:xfrm>
            <a:off x="530352" y="2057400"/>
            <a:ext cx="7772400" cy="4572000"/>
          </a:xfrm>
        </p:spPr>
        <p:txBody>
          <a:bodyPr>
            <a:normAutofit/>
          </a:bodyPr>
          <a:lstStyle/>
          <a:p>
            <a:r>
              <a:rPr lang="en-US" sz="3200" b="1" u="sng" dirty="0" smtClean="0">
                <a:solidFill>
                  <a:srgbClr val="09016F"/>
                </a:solidFill>
                <a:hlinkClick r:id="rId2"/>
              </a:rPr>
              <a:t>Red giant</a:t>
            </a:r>
            <a:r>
              <a:rPr lang="en-US" sz="3200" b="1" dirty="0" smtClean="0">
                <a:solidFill>
                  <a:srgbClr val="09016F"/>
                </a:solidFill>
              </a:rPr>
              <a:t> stars are smaller and less massive that red super giants, generally weighing in at between 0.3 to 8 solar masses. M</a:t>
            </a:r>
            <a:r>
              <a:rPr lang="en-US" sz="3200" b="1" dirty="0" smtClean="0">
                <a:solidFill>
                  <a:srgbClr val="09016F"/>
                </a:solidFill>
              </a:rPr>
              <a:t>ost common </a:t>
            </a:r>
            <a:r>
              <a:rPr lang="en-US" sz="3200" b="1" dirty="0" smtClean="0">
                <a:solidFill>
                  <a:srgbClr val="09016F"/>
                </a:solidFill>
              </a:rPr>
              <a:t>hydrogen is still being fused into helium, but in a shell around an inert helium core. Other types of red giant stars include the red-clump </a:t>
            </a:r>
            <a:r>
              <a:rPr lang="en-US" sz="3200" b="1" dirty="0" smtClean="0">
                <a:solidFill>
                  <a:srgbClr val="09016F"/>
                </a:solidFill>
              </a:rPr>
              <a:t>stars</a:t>
            </a:r>
            <a:r>
              <a:rPr lang="en-US" sz="3200" b="1" dirty="0" smtClean="0">
                <a:solidFill>
                  <a:srgbClr val="09016F"/>
                </a:solidFill>
              </a:rPr>
              <a:t>.</a:t>
            </a:r>
          </a:p>
          <a:p>
            <a:endParaRPr lang="en-US" dirty="0"/>
          </a:p>
        </p:txBody>
      </p:sp>
    </p:spTree>
  </p:cSld>
  <p:clrMapOvr>
    <a:masterClrMapping/>
  </p:clrMapOvr>
  <p:transition spd="slow">
    <p:cover dir="l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0"/>
            <a:ext cx="7772400" cy="1676400"/>
          </a:xfrm>
        </p:spPr>
        <p:txBody>
          <a:bodyPr/>
          <a:lstStyle/>
          <a:p>
            <a:r>
              <a:rPr lang="en-US" dirty="0" smtClean="0">
                <a:solidFill>
                  <a:srgbClr val="FF0000"/>
                </a:solidFill>
              </a:rPr>
              <a:t>7.RED SUPERGIANTS</a:t>
            </a:r>
            <a:endParaRPr lang="en-US" dirty="0">
              <a:solidFill>
                <a:srgbClr val="FF0000"/>
              </a:solidFill>
            </a:endParaRPr>
          </a:p>
        </p:txBody>
      </p:sp>
      <p:sp>
        <p:nvSpPr>
          <p:cNvPr id="3" name="Text Placeholder 2"/>
          <p:cNvSpPr>
            <a:spLocks noGrp="1"/>
          </p:cNvSpPr>
          <p:nvPr>
            <p:ph type="body" idx="1"/>
          </p:nvPr>
        </p:nvSpPr>
        <p:spPr>
          <a:xfrm>
            <a:off x="533400" y="1828800"/>
            <a:ext cx="7772400" cy="5486400"/>
          </a:xfrm>
        </p:spPr>
        <p:txBody>
          <a:bodyPr>
            <a:normAutofit/>
          </a:bodyPr>
          <a:lstStyle/>
          <a:p>
            <a:r>
              <a:rPr lang="en-US" sz="3200" b="1" dirty="0" smtClean="0">
                <a:solidFill>
                  <a:schemeClr val="bg1"/>
                </a:solidFill>
              </a:rPr>
              <a:t>Red supergiant stars are stars that have exhausted their supply of hydrogen at their cores, and as a result, their outer layers expand hugely as they evolve off the main sequence. Stars of this type are among the biggest stars known in terms of sheer bulk, although they are generally not among the most massive or luminous. </a:t>
            </a:r>
            <a:endParaRPr lang="en-US" sz="2800" dirty="0"/>
          </a:p>
        </p:txBody>
      </p:sp>
    </p:spTree>
  </p:cSld>
  <p:clrMapOvr>
    <a:masterClrMapping/>
  </p:clrMapOvr>
  <p:transition spd="slow">
    <p:blinds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2752" cy="1905000"/>
          </a:xfrm>
        </p:spPr>
        <p:txBody>
          <a:bodyPr/>
          <a:lstStyle/>
          <a:p>
            <a:r>
              <a:rPr lang="en-US" dirty="0" smtClean="0">
                <a:solidFill>
                  <a:srgbClr val="09016F"/>
                </a:solidFill>
              </a:rPr>
              <a:t>8. WHITE DWARFS</a:t>
            </a:r>
            <a:endParaRPr lang="en-US" dirty="0">
              <a:solidFill>
                <a:srgbClr val="09016F"/>
              </a:solidFill>
            </a:endParaRPr>
          </a:p>
        </p:txBody>
      </p:sp>
      <p:sp>
        <p:nvSpPr>
          <p:cNvPr id="3" name="Text Placeholder 2"/>
          <p:cNvSpPr>
            <a:spLocks noGrp="1"/>
          </p:cNvSpPr>
          <p:nvPr>
            <p:ph type="body" idx="1"/>
          </p:nvPr>
        </p:nvSpPr>
        <p:spPr>
          <a:xfrm>
            <a:off x="530352" y="2286000"/>
            <a:ext cx="7772400" cy="3581400"/>
          </a:xfrm>
        </p:spPr>
        <p:txBody>
          <a:bodyPr>
            <a:normAutofit/>
          </a:bodyPr>
          <a:lstStyle/>
          <a:p>
            <a:pPr fontAlgn="base"/>
            <a:r>
              <a:rPr lang="en-US" sz="2800" b="1" u="sng" dirty="0" smtClean="0">
                <a:solidFill>
                  <a:schemeClr val="bg1"/>
                </a:solidFill>
                <a:hlinkClick r:id="rId2"/>
              </a:rPr>
              <a:t>White dwarf</a:t>
            </a:r>
            <a:r>
              <a:rPr lang="en-US" sz="2800" b="1" dirty="0" smtClean="0">
                <a:solidFill>
                  <a:schemeClr val="bg1"/>
                </a:solidFill>
              </a:rPr>
              <a:t> stars are the cores of low and intermediate mass (typically lower than 3 solar masses) stars that have blown off their outer layers late in their lives. These stellar remnants no longer produce energy to counteract their mass, and are supported against gravitational collapse by a process called electron degeneracy pressure. </a:t>
            </a:r>
            <a:endParaRPr lang="en-US" sz="2800" b="1" dirty="0"/>
          </a:p>
        </p:txBody>
      </p:sp>
    </p:spTree>
  </p:cSld>
  <p:clrMapOvr>
    <a:masterClrMapping/>
  </p:clrMapOvr>
  <p:transition spd="slow">
    <p:checke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0"/>
            <a:ext cx="7772400" cy="1524000"/>
          </a:xfrm>
        </p:spPr>
        <p:txBody>
          <a:bodyPr/>
          <a:lstStyle/>
          <a:p>
            <a:r>
              <a:rPr lang="en-US" i="1" dirty="0" smtClean="0">
                <a:solidFill>
                  <a:srgbClr val="00B0F0"/>
                </a:solidFill>
              </a:rPr>
              <a:t>9. BLACK DWARFS</a:t>
            </a:r>
            <a:endParaRPr lang="en-US" i="1" dirty="0">
              <a:solidFill>
                <a:srgbClr val="00B0F0"/>
              </a:solidFill>
            </a:endParaRPr>
          </a:p>
        </p:txBody>
      </p:sp>
      <p:sp>
        <p:nvSpPr>
          <p:cNvPr id="3" name="Text Placeholder 2"/>
          <p:cNvSpPr>
            <a:spLocks noGrp="1"/>
          </p:cNvSpPr>
          <p:nvPr>
            <p:ph type="body" idx="1"/>
          </p:nvPr>
        </p:nvSpPr>
        <p:spPr>
          <a:xfrm>
            <a:off x="530352" y="2209800"/>
            <a:ext cx="7772400" cy="3962400"/>
          </a:xfrm>
        </p:spPr>
        <p:txBody>
          <a:bodyPr>
            <a:normAutofit/>
          </a:bodyPr>
          <a:lstStyle/>
          <a:p>
            <a:pPr fontAlgn="base"/>
            <a:r>
              <a:rPr lang="en-US" sz="2800" b="1" dirty="0" smtClean="0"/>
              <a:t>Black Dwarfs are hypothetical stars that are </a:t>
            </a:r>
            <a:r>
              <a:rPr lang="en-US" sz="2800" b="1" dirty="0" err="1" smtClean="0"/>
              <a:t>theorised</a:t>
            </a:r>
            <a:r>
              <a:rPr lang="en-US" sz="2800" b="1" dirty="0" smtClean="0"/>
              <a:t> to be white dwarfs that have radiated away all their leftover heat and light. However, white dwarfs live for an extremely long period of time, with many of the ones detected so far being in excess of 10 billion years, meaning that no black dwarfs have had enough time to form in the Universe’s 13.8 billion year </a:t>
            </a:r>
            <a:r>
              <a:rPr lang="en-US" sz="2800" b="1" dirty="0" smtClean="0"/>
              <a:t>history</a:t>
            </a:r>
            <a:endParaRPr lang="en-US" sz="2800" b="1" dirty="0"/>
          </a:p>
        </p:txBody>
      </p:sp>
    </p:spTree>
  </p:cSld>
  <p:clrMapOvr>
    <a:masterClrMapping/>
  </p:clrMapOvr>
  <p:transition spd="slow">
    <p:wheel spokes="2"/>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2752" cy="1752600"/>
          </a:xfrm>
        </p:spPr>
        <p:txBody>
          <a:bodyPr/>
          <a:lstStyle/>
          <a:p>
            <a:r>
              <a:rPr lang="en-US" dirty="0" smtClean="0">
                <a:solidFill>
                  <a:schemeClr val="bg1"/>
                </a:solidFill>
              </a:rPr>
              <a:t>10.NEUTRON STARS</a:t>
            </a:r>
            <a:endParaRPr lang="en-US" dirty="0">
              <a:solidFill>
                <a:schemeClr val="bg1"/>
              </a:solidFill>
            </a:endParaRPr>
          </a:p>
        </p:txBody>
      </p:sp>
      <p:sp>
        <p:nvSpPr>
          <p:cNvPr id="3" name="Text Placeholder 2"/>
          <p:cNvSpPr>
            <a:spLocks noGrp="1"/>
          </p:cNvSpPr>
          <p:nvPr>
            <p:ph type="body" idx="1"/>
          </p:nvPr>
        </p:nvSpPr>
        <p:spPr>
          <a:xfrm>
            <a:off x="609600" y="2438400"/>
            <a:ext cx="7772400" cy="4419600"/>
          </a:xfrm>
        </p:spPr>
        <p:txBody>
          <a:bodyPr>
            <a:noAutofit/>
          </a:bodyPr>
          <a:lstStyle/>
          <a:p>
            <a:pPr fontAlgn="base"/>
            <a:r>
              <a:rPr lang="en-US" sz="2400" b="1" u="sng" dirty="0" smtClean="0">
                <a:solidFill>
                  <a:schemeClr val="bg1"/>
                </a:solidFill>
                <a:hlinkClick r:id="rId2"/>
              </a:rPr>
              <a:t>Neutron stars</a:t>
            </a:r>
            <a:r>
              <a:rPr lang="en-US" sz="2400" b="1" dirty="0" smtClean="0">
                <a:solidFill>
                  <a:schemeClr val="bg1"/>
                </a:solidFill>
              </a:rPr>
              <a:t> are the collapsed cores of massive stars (between 10 and 29 solar masses) that were compressed past the white dwarf stage during a supernova event. In this state, the entire mass of the stellar remnant consists of neutrons, particles that are marginally more massive than protons, but carry no electrical charge. Neutron stars are supported against their own mass by a process called “neutron degeneracy pressure”, but the process of gravitational collapse into a black hole may continue if the remnant has more than 3 solar masses. </a:t>
            </a:r>
            <a:endParaRPr lang="en-US" sz="2400" b="1" dirty="0">
              <a:solidFill>
                <a:schemeClr val="bg1"/>
              </a:solidFill>
            </a:endParaRPr>
          </a:p>
        </p:txBody>
      </p:sp>
    </p:spTree>
  </p:cSld>
  <p:clrMapOvr>
    <a:masterClrMapping/>
  </p:clrMapOvr>
  <p:transition spd="slow">
    <p:pull dir="l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00B0F0"/>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305800" cy="4495800"/>
          </a:xfrm>
        </p:spPr>
        <p:txBody>
          <a:bodyPr>
            <a:noAutofit/>
          </a:bodyPr>
          <a:lstStyle/>
          <a:p>
            <a:pPr algn="ctr"/>
            <a:r>
              <a:rPr lang="en-US" sz="11500" b="1" dirty="0" smtClean="0">
                <a:solidFill>
                  <a:srgbClr val="002060"/>
                </a:solidFill>
                <a:latin typeface="Bernard MT Condensed" pitchFamily="18" charset="0"/>
              </a:rPr>
              <a:t>A LIFE CYCLE OF A STAR</a:t>
            </a:r>
            <a:endParaRPr lang="en-US" sz="11500" b="1" dirty="0">
              <a:solidFill>
                <a:srgbClr val="002060"/>
              </a:solidFill>
              <a:latin typeface="Bernard MT Condensed" pitchFamily="18" charset="0"/>
            </a:endParaRPr>
          </a:p>
        </p:txBody>
      </p:sp>
    </p:spTree>
  </p:cSld>
  <p:clrMapOvr>
    <a:masterClrMapping/>
  </p:clrMapOvr>
  <p:transition spd="slow">
    <p:wheel spokes="8"/>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a:xfrm>
            <a:off x="228600" y="4876800"/>
            <a:ext cx="8686800" cy="2133600"/>
          </a:xfrm>
        </p:spPr>
        <p:txBody>
          <a:bodyPr>
            <a:normAutofit fontScale="70000" lnSpcReduction="20000"/>
          </a:bodyPr>
          <a:lstStyle/>
          <a:p>
            <a:r>
              <a:rPr lang="en-US" sz="2900" b="1" dirty="0" smtClean="0">
                <a:solidFill>
                  <a:schemeClr val="bg1"/>
                </a:solidFill>
              </a:rPr>
              <a:t>Stars are </a:t>
            </a:r>
            <a:r>
              <a:rPr lang="en-US" sz="2900" b="1" dirty="0" smtClean="0">
                <a:solidFill>
                  <a:schemeClr val="bg1"/>
                </a:solidFill>
                <a:hlinkClick r:id="rId2"/>
              </a:rPr>
              <a:t>formed</a:t>
            </a:r>
            <a:r>
              <a:rPr lang="en-US" sz="2900" b="1" dirty="0" smtClean="0">
                <a:solidFill>
                  <a:schemeClr val="bg1"/>
                </a:solidFill>
              </a:rPr>
              <a:t> in clouds of gas and dust, known as nebulae. </a:t>
            </a:r>
            <a:r>
              <a:rPr lang="en-US" sz="2900" b="1" dirty="0" smtClean="0">
                <a:solidFill>
                  <a:schemeClr val="bg1"/>
                </a:solidFill>
                <a:hlinkClick r:id="rId3"/>
              </a:rPr>
              <a:t>Nuclear reactions </a:t>
            </a:r>
            <a:r>
              <a:rPr lang="en-US" sz="2900" b="1" dirty="0" smtClean="0">
                <a:solidFill>
                  <a:schemeClr val="bg1"/>
                </a:solidFill>
              </a:rPr>
              <a:t>at the centre (or core) of stars provides enough energy to make them shine brightly for many years. The exact lifetime of a </a:t>
            </a:r>
            <a:r>
              <a:rPr lang="en-US" sz="2900" b="1" dirty="0" smtClean="0">
                <a:solidFill>
                  <a:schemeClr val="bg1"/>
                </a:solidFill>
                <a:hlinkClick r:id="rId4"/>
              </a:rPr>
              <a:t>star</a:t>
            </a:r>
            <a:r>
              <a:rPr lang="en-US" sz="2900" b="1" dirty="0" smtClean="0">
                <a:solidFill>
                  <a:schemeClr val="bg1"/>
                </a:solidFill>
              </a:rPr>
              <a:t> depends very much on its </a:t>
            </a:r>
            <a:r>
              <a:rPr lang="en-US" sz="2900" b="1" dirty="0" smtClean="0">
                <a:solidFill>
                  <a:schemeClr val="bg1"/>
                </a:solidFill>
                <a:hlinkClick r:id="rId5"/>
              </a:rPr>
              <a:t>size</a:t>
            </a:r>
            <a:r>
              <a:rPr lang="en-US" sz="2900" b="1" dirty="0" smtClean="0">
                <a:solidFill>
                  <a:schemeClr val="bg1"/>
                </a:solidFill>
              </a:rPr>
              <a:t>. Very large, massive stars burn their fuel much faster than smaller stars and may only last a few hundred thousand years. Smaller stars, however, will last for several billion years, because they burn their fuel much more slowly.</a:t>
            </a:r>
          </a:p>
          <a:p>
            <a:endParaRPr lang="en-US" dirty="0"/>
          </a:p>
        </p:txBody>
      </p:sp>
      <p:pic>
        <p:nvPicPr>
          <p:cNvPr id="4" name="Picture 3" descr="Life Cycle of Star"/>
          <p:cNvPicPr/>
          <p:nvPr/>
        </p:nvPicPr>
        <p:blipFill>
          <a:blip r:embed="rId6" cstate="print"/>
          <a:srcRect/>
          <a:stretch>
            <a:fillRect/>
          </a:stretch>
        </p:blipFill>
        <p:spPr bwMode="auto">
          <a:xfrm>
            <a:off x="381000" y="228600"/>
            <a:ext cx="8305800" cy="4648200"/>
          </a:xfrm>
          <a:prstGeom prst="rect">
            <a:avLst/>
          </a:prstGeom>
          <a:noFill/>
          <a:ln w="9525">
            <a:noFill/>
            <a:miter lim="800000"/>
            <a:headEnd/>
            <a:tailEnd/>
          </a:ln>
        </p:spPr>
      </p:pic>
    </p:spTree>
  </p:cSld>
  <p:clrMapOvr>
    <a:masterClrMapping/>
  </p:clrMapOvr>
  <p:transition spd="slow">
    <p:wheel/>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074152" cy="1066800"/>
          </a:xfrm>
        </p:spPr>
        <p:txBody>
          <a:bodyPr/>
          <a:lstStyle/>
          <a:p>
            <a:r>
              <a:rPr lang="en-US" dirty="0" smtClean="0">
                <a:solidFill>
                  <a:schemeClr val="bg1"/>
                </a:solidFill>
              </a:rPr>
              <a:t>STAR FORMATION</a:t>
            </a:r>
            <a:endParaRPr lang="en-US" dirty="0">
              <a:solidFill>
                <a:schemeClr val="bg1"/>
              </a:solidFill>
            </a:endParaRPr>
          </a:p>
        </p:txBody>
      </p:sp>
      <p:sp>
        <p:nvSpPr>
          <p:cNvPr id="3" name="Text Placeholder 2"/>
          <p:cNvSpPr>
            <a:spLocks noGrp="1"/>
          </p:cNvSpPr>
          <p:nvPr>
            <p:ph type="body" idx="1"/>
          </p:nvPr>
        </p:nvSpPr>
        <p:spPr>
          <a:xfrm>
            <a:off x="152400" y="4572000"/>
            <a:ext cx="8763000" cy="2286000"/>
          </a:xfrm>
        </p:spPr>
        <p:txBody>
          <a:bodyPr>
            <a:normAutofit fontScale="77500" lnSpcReduction="20000"/>
          </a:bodyPr>
          <a:lstStyle/>
          <a:p>
            <a:pPr fontAlgn="base"/>
            <a:r>
              <a:rPr lang="en-US" sz="2300" b="1" dirty="0" smtClean="0">
                <a:solidFill>
                  <a:srgbClr val="09016F"/>
                </a:solidFill>
              </a:rPr>
              <a:t>Stars are formed, or are "born", in large clouds of gas and dust. The cloud slowly shrinks and then starts to collapse onto a number of points (or cores) within the cloud, all due to the pull of </a:t>
            </a:r>
            <a:r>
              <a:rPr lang="en-US" sz="2300" b="1" u="sng" dirty="0" smtClean="0">
                <a:solidFill>
                  <a:srgbClr val="09016F"/>
                </a:solidFill>
                <a:hlinkClick r:id="rId2"/>
              </a:rPr>
              <a:t>gravity</a:t>
            </a:r>
            <a:r>
              <a:rPr lang="en-US" sz="2300" b="1" dirty="0" smtClean="0">
                <a:solidFill>
                  <a:srgbClr val="09016F"/>
                </a:solidFill>
              </a:rPr>
              <a:t>.</a:t>
            </a:r>
          </a:p>
          <a:p>
            <a:pPr fontAlgn="base"/>
            <a:r>
              <a:rPr lang="en-US" sz="2300" b="1" dirty="0" smtClean="0">
                <a:solidFill>
                  <a:srgbClr val="09016F"/>
                </a:solidFill>
              </a:rPr>
              <a:t>Right in the middle of these cores, it can get very hot and dense. When this happens, </a:t>
            </a:r>
            <a:r>
              <a:rPr lang="en-US" sz="2300" b="1" u="sng" dirty="0" smtClean="0">
                <a:solidFill>
                  <a:srgbClr val="09016F"/>
                </a:solidFill>
                <a:hlinkClick r:id="rId3"/>
              </a:rPr>
              <a:t>nuclear fusion</a:t>
            </a:r>
            <a:r>
              <a:rPr lang="en-US" sz="2300" b="1" dirty="0" smtClean="0">
                <a:solidFill>
                  <a:srgbClr val="09016F"/>
                </a:solidFill>
              </a:rPr>
              <a:t> can start and a star is born. This is called stellar ignition.</a:t>
            </a:r>
          </a:p>
          <a:p>
            <a:pPr fontAlgn="base"/>
            <a:r>
              <a:rPr lang="en-US" sz="2300" b="1" dirty="0" smtClean="0">
                <a:solidFill>
                  <a:srgbClr val="09016F"/>
                </a:solidFill>
              </a:rPr>
              <a:t>The sudden burst of light made by the new star blows away much of the nearby gas cloud, but it can leave just enough material behind to form a number of planets later on.</a:t>
            </a:r>
          </a:p>
          <a:p>
            <a:pPr fontAlgn="base"/>
            <a:r>
              <a:rPr lang="en-US" sz="2300" b="1" dirty="0" smtClean="0">
                <a:solidFill>
                  <a:srgbClr val="09016F"/>
                </a:solidFill>
              </a:rPr>
              <a:t>You can see what is happening in a bit more detail in this </a:t>
            </a:r>
            <a:r>
              <a:rPr lang="en-US" sz="2300" b="1" u="sng" dirty="0" smtClean="0">
                <a:solidFill>
                  <a:srgbClr val="09016F"/>
                </a:solidFill>
                <a:hlinkClick r:id="rId4"/>
              </a:rPr>
              <a:t>simulation</a:t>
            </a:r>
            <a:r>
              <a:rPr lang="en-US" sz="2300" b="1" dirty="0" smtClean="0">
                <a:solidFill>
                  <a:srgbClr val="09016F"/>
                </a:solidFill>
              </a:rPr>
              <a:t>.</a:t>
            </a:r>
          </a:p>
          <a:p>
            <a:endParaRPr lang="en-US" dirty="0"/>
          </a:p>
        </p:txBody>
      </p:sp>
      <p:pic>
        <p:nvPicPr>
          <p:cNvPr id="4" name="Picture 3" descr="https://www.schoolsobservatory.org/sites/default/files/astro/starform.jpg"/>
          <p:cNvPicPr/>
          <p:nvPr/>
        </p:nvPicPr>
        <p:blipFill>
          <a:blip r:embed="rId5" cstate="print"/>
          <a:srcRect/>
          <a:stretch>
            <a:fillRect/>
          </a:stretch>
        </p:blipFill>
        <p:spPr bwMode="auto">
          <a:xfrm>
            <a:off x="1066800" y="1219200"/>
            <a:ext cx="6324600" cy="3225165"/>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03D4A8"/>
            </a:gs>
            <a:gs pos="25000">
              <a:srgbClr val="21D6E0"/>
            </a:gs>
            <a:gs pos="75000">
              <a:srgbClr val="0087E6"/>
            </a:gs>
            <a:gs pos="100000">
              <a:srgbClr val="005CBF"/>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533400"/>
            <a:ext cx="8001000" cy="3200400"/>
          </a:xfrm>
          <a:noFill/>
          <a:ln>
            <a:noFill/>
          </a:ln>
        </p:spPr>
        <p:style>
          <a:lnRef idx="2">
            <a:schemeClr val="dk1"/>
          </a:lnRef>
          <a:fillRef idx="1">
            <a:schemeClr val="lt1"/>
          </a:fillRef>
          <a:effectRef idx="0">
            <a:schemeClr val="dk1"/>
          </a:effectRef>
          <a:fontRef idx="minor">
            <a:schemeClr val="dk1"/>
          </a:fontRef>
        </p:style>
        <p:txBody>
          <a:bodyPr/>
          <a:lstStyle/>
          <a:p>
            <a:pPr algn="ctr"/>
            <a:r>
              <a:rPr lang="en-US" sz="9600" cap="all" dirty="0" smtClean="0">
                <a:ln w="9000" cmpd="sng">
                  <a:solidFill>
                    <a:schemeClr val="accent4">
                      <a:shade val="50000"/>
                      <a:satMod val="120000"/>
                    </a:schemeClr>
                  </a:solidFill>
                  <a:prstDash val="solid"/>
                </a:ln>
                <a:solidFill>
                  <a:srgbClr val="09016F"/>
                </a:solidFill>
                <a:effectLst>
                  <a:reflection blurRad="12700" stA="28000" endPos="45000" dist="1000" dir="5400000" sy="-100000" algn="bl" rotWithShape="0"/>
                </a:effectLst>
              </a:rPr>
              <a:t>THANK YOU</a:t>
            </a:r>
            <a:endParaRPr lang="en-US" sz="9600" cap="all" dirty="0">
              <a:ln w="9000" cmpd="sng">
                <a:solidFill>
                  <a:schemeClr val="accent4">
                    <a:shade val="50000"/>
                    <a:satMod val="120000"/>
                  </a:schemeClr>
                </a:solidFill>
                <a:prstDash val="solid"/>
              </a:ln>
              <a:solidFill>
                <a:srgbClr val="09016F"/>
              </a:solidFill>
              <a:effectLst>
                <a:reflection blurRad="12700" stA="28000" endPos="45000" dist="1000" dir="5400000" sy="-100000" algn="bl" rotWithShape="0"/>
              </a:effectLst>
            </a:endParaRPr>
          </a:p>
        </p:txBody>
      </p:sp>
    </p:spTree>
  </p:cSld>
  <p:clrMapOvr>
    <a:masterClrMapping/>
  </p:clrMapOvr>
  <p:transition spd="slow">
    <p:spli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18684926</TotalTime>
  <Words>1101</Words>
  <Application>Microsoft Office PowerPoint</Application>
  <PresentationFormat>On-screen Show (4:3)</PresentationFormat>
  <Paragraphs>93</Paragraphs>
  <Slides>39</Slides>
  <Notes>0</Notes>
  <HiddenSlides>0</HiddenSlides>
  <MMClips>1</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Flow</vt:lpstr>
      <vt:lpstr>PRESENTATION :</vt:lpstr>
      <vt:lpstr>An a video for us to know the history of our constellation. </vt:lpstr>
      <vt:lpstr>CONSTELLATION</vt:lpstr>
      <vt:lpstr>Zodiac signs</vt:lpstr>
      <vt:lpstr>88 names of constellations</vt:lpstr>
      <vt:lpstr>Slide 6</vt:lpstr>
      <vt:lpstr>1.URSA MAJOR ‘GREAT BEAR’</vt:lpstr>
      <vt:lpstr>2.URSA MINOR ‘LITTLE BEAR’</vt:lpstr>
      <vt:lpstr>3.ORION ‘HUNTER’</vt:lpstr>
      <vt:lpstr>4.TAURUS ‘THE BULL’</vt:lpstr>
      <vt:lpstr>5.GEMINI ‘THE TWINS’</vt:lpstr>
      <vt:lpstr>Seasonal Constellations</vt:lpstr>
      <vt:lpstr>Spring Constellation</vt:lpstr>
      <vt:lpstr>Autumn Constellation</vt:lpstr>
      <vt:lpstr>Summer Constellation</vt:lpstr>
      <vt:lpstr>Winter Constellations</vt:lpstr>
      <vt:lpstr> List of the 88 constellations recognized by the International Astronomical Union.</vt:lpstr>
      <vt:lpstr>Slide 18</vt:lpstr>
      <vt:lpstr>Slide 19</vt:lpstr>
      <vt:lpstr>The constellations are sometimes grouped in families based on the circumstances behind their name.</vt:lpstr>
      <vt:lpstr>Slide 21</vt:lpstr>
      <vt:lpstr>Slide 22</vt:lpstr>
      <vt:lpstr>Slide 23</vt:lpstr>
      <vt:lpstr>STAR</vt:lpstr>
      <vt:lpstr>10 TYPES OF STARS</vt:lpstr>
      <vt:lpstr>1. YELLOW DWARFS STARS </vt:lpstr>
      <vt:lpstr>2. ORANGE DWARF STARS</vt:lpstr>
      <vt:lpstr>3. RED DWARFS STAR</vt:lpstr>
      <vt:lpstr>4.BROWN DWARF STARS</vt:lpstr>
      <vt:lpstr>5.BLUE GIANT STAR</vt:lpstr>
      <vt:lpstr>6.RED GIANTS STAR</vt:lpstr>
      <vt:lpstr>7.RED SUPERGIANTS</vt:lpstr>
      <vt:lpstr>8. WHITE DWARFS</vt:lpstr>
      <vt:lpstr>9. BLACK DWARFS</vt:lpstr>
      <vt:lpstr>10.NEUTRON STARS</vt:lpstr>
      <vt:lpstr>A LIFE CYCLE OF A STAR</vt:lpstr>
      <vt:lpstr>Slide 37</vt:lpstr>
      <vt:lpstr>STAR FORMATION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dc:title>
  <dc:creator>USER</dc:creator>
  <cp:lastModifiedBy>USER</cp:lastModifiedBy>
  <cp:revision>52</cp:revision>
  <dcterms:created xsi:type="dcterms:W3CDTF">2009-12-31T16:02:10Z</dcterms:created>
  <dcterms:modified xsi:type="dcterms:W3CDTF">2018-11-25T15:17:04Z</dcterms:modified>
</cp:coreProperties>
</file>