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1/30/2018</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1/30/2018</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1/30/2018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1/30/2018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1/30/2018</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1/30/2018</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1/30/2018</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Workers </a:t>
            </a:r>
            <a:r>
              <a:rPr lang="en-US" dirty="0" smtClean="0"/>
              <a:t>,wages and </a:t>
            </a:r>
            <a:r>
              <a:rPr lang="en-US" dirty="0" smtClean="0"/>
              <a:t>Benefits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92073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EMPLOYEE</a:t>
            </a:r>
            <a:endParaRPr lang="en-US" dirty="0"/>
          </a:p>
        </p:txBody>
      </p:sp>
      <p:sp>
        <p:nvSpPr>
          <p:cNvPr id="3" name="Subtitle 2"/>
          <p:cNvSpPr>
            <a:spLocks noGrp="1"/>
          </p:cNvSpPr>
          <p:nvPr>
            <p:ph type="subTitle" idx="1"/>
          </p:nvPr>
        </p:nvSpPr>
        <p:spPr>
          <a:xfrm>
            <a:off x="1371600" y="3632201"/>
            <a:ext cx="9448800" cy="2835834"/>
          </a:xfrm>
        </p:spPr>
        <p:txBody>
          <a:bodyPr>
            <a:normAutofit/>
          </a:bodyPr>
          <a:lstStyle/>
          <a:p>
            <a:pPr marL="342900" indent="-342900" algn="just">
              <a:buFont typeface="Wingdings" panose="05000000000000000000" pitchFamily="2" charset="2"/>
              <a:buChar char="Ø"/>
            </a:pPr>
            <a:r>
              <a:rPr lang="en-US" dirty="0" smtClean="0"/>
              <a:t> </a:t>
            </a:r>
            <a:r>
              <a:rPr lang="en-US" sz="3200" dirty="0" smtClean="0"/>
              <a:t>An individual who works part-time  or full-time under a contract  of employment , whether oral or written  express  or implied  and has recognize rights and duties .</a:t>
            </a:r>
            <a:endParaRPr lang="en-US" sz="3200" dirty="0"/>
          </a:p>
        </p:txBody>
      </p:sp>
    </p:spTree>
    <p:extLst>
      <p:ext uri="{BB962C8B-B14F-4D97-AF65-F5344CB8AC3E}">
        <p14:creationId xmlns:p14="http://schemas.microsoft.com/office/powerpoint/2010/main" val="3158362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Minimum wage</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3200" dirty="0" smtClean="0"/>
              <a:t> it is the lowest possible wage rate set by the Regional Tripartite Wage and Productivity Board.</a:t>
            </a:r>
          </a:p>
          <a:p>
            <a:pPr>
              <a:buFont typeface="Wingdings" panose="05000000000000000000" pitchFamily="2" charset="2"/>
              <a:buChar char="Ø"/>
            </a:pPr>
            <a:r>
              <a:rPr lang="en-US" sz="3200" dirty="0" smtClean="0"/>
              <a:t>This is for agricultural and non-agricultural employees and workers in every region of the country.</a:t>
            </a:r>
          </a:p>
          <a:p>
            <a:pPr>
              <a:buFont typeface="Wingdings" panose="05000000000000000000" pitchFamily="2" charset="2"/>
              <a:buChar char="Ø"/>
            </a:pPr>
            <a:r>
              <a:rPr lang="en-US" sz="3200" dirty="0" smtClean="0"/>
              <a:t>It is increased  to raise the standard of living of workers and their families, to give to the labor sector what is due to them in terms of Productivity.</a:t>
            </a:r>
            <a:endParaRPr lang="en-US" sz="3200" dirty="0"/>
          </a:p>
        </p:txBody>
      </p:sp>
    </p:spTree>
    <p:extLst>
      <p:ext uri="{BB962C8B-B14F-4D97-AF65-F5344CB8AC3E}">
        <p14:creationId xmlns:p14="http://schemas.microsoft.com/office/powerpoint/2010/main" val="376228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8330" y="387856"/>
            <a:ext cx="8610600" cy="1293028"/>
          </a:xfrm>
        </p:spPr>
        <p:txBody>
          <a:bodyPr/>
          <a:lstStyle/>
          <a:p>
            <a:r>
              <a:rPr lang="en-US" b="1" dirty="0" smtClean="0"/>
              <a:t>Minimum  wage Increase</a:t>
            </a:r>
            <a:endParaRPr lang="en-US" b="1" dirty="0"/>
          </a:p>
        </p:txBody>
      </p:sp>
      <p:sp>
        <p:nvSpPr>
          <p:cNvPr id="3" name="Content Placeholder 2"/>
          <p:cNvSpPr>
            <a:spLocks noGrp="1"/>
          </p:cNvSpPr>
          <p:nvPr>
            <p:ph idx="1"/>
          </p:nvPr>
        </p:nvSpPr>
        <p:spPr>
          <a:xfrm>
            <a:off x="726141" y="1411941"/>
            <a:ext cx="10820400" cy="4719917"/>
          </a:xfrm>
        </p:spPr>
        <p:txBody>
          <a:bodyPr>
            <a:noAutofit/>
          </a:bodyPr>
          <a:lstStyle/>
          <a:p>
            <a:r>
              <a:rPr lang="en-US" sz="2400" dirty="0" smtClean="0"/>
              <a:t> the demand for minimum wage increase.</a:t>
            </a:r>
          </a:p>
          <a:p>
            <a:r>
              <a:rPr lang="en-US" sz="2400" dirty="0" smtClean="0"/>
              <a:t>Prices of basic needs</a:t>
            </a:r>
          </a:p>
          <a:p>
            <a:r>
              <a:rPr lang="en-US" sz="2400" dirty="0" smtClean="0"/>
              <a:t>Cost of Living</a:t>
            </a:r>
          </a:p>
          <a:p>
            <a:r>
              <a:rPr lang="en-US" sz="2400" dirty="0" smtClean="0"/>
              <a:t>Needs of workers and their families</a:t>
            </a:r>
          </a:p>
          <a:p>
            <a:r>
              <a:rPr lang="en-US" sz="2400" dirty="0" smtClean="0"/>
              <a:t>Need to encourage industries to invest in the provinces</a:t>
            </a:r>
          </a:p>
          <a:p>
            <a:r>
              <a:rPr lang="en-US" sz="2400" dirty="0" smtClean="0"/>
              <a:t>Improvement of the standard  of living</a:t>
            </a:r>
          </a:p>
          <a:p>
            <a:r>
              <a:rPr lang="en-US" sz="2400" dirty="0" smtClean="0"/>
              <a:t>Current wage levels</a:t>
            </a:r>
          </a:p>
          <a:p>
            <a:r>
              <a:rPr lang="en-US" sz="2400" dirty="0" smtClean="0"/>
              <a:t>Employer’s income and their capacity to pay the additional wage</a:t>
            </a:r>
          </a:p>
          <a:p>
            <a:r>
              <a:rPr lang="en-US" sz="2400" dirty="0" smtClean="0"/>
              <a:t>Effects on employment and family income</a:t>
            </a:r>
          </a:p>
          <a:p>
            <a:r>
              <a:rPr lang="en-US" sz="2400" dirty="0" smtClean="0"/>
              <a:t>Equal distribution of income and wealth.</a:t>
            </a:r>
          </a:p>
        </p:txBody>
      </p:sp>
    </p:spTree>
    <p:extLst>
      <p:ext uri="{BB962C8B-B14F-4D97-AF65-F5344CB8AC3E}">
        <p14:creationId xmlns:p14="http://schemas.microsoft.com/office/powerpoint/2010/main" val="327051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Ways  salaries are computed.</a:t>
            </a:r>
            <a:endParaRPr lang="en-US" sz="4800" b="1" dirty="0"/>
          </a:p>
        </p:txBody>
      </p:sp>
      <p:sp>
        <p:nvSpPr>
          <p:cNvPr id="3" name="Content Placeholder 2"/>
          <p:cNvSpPr>
            <a:spLocks noGrp="1"/>
          </p:cNvSpPr>
          <p:nvPr>
            <p:ph idx="1"/>
          </p:nvPr>
        </p:nvSpPr>
        <p:spPr/>
        <p:txBody>
          <a:bodyPr>
            <a:normAutofit/>
          </a:bodyPr>
          <a:lstStyle/>
          <a:p>
            <a:pPr marL="457200" indent="-457200">
              <a:buAutoNum type="arabicPeriod"/>
            </a:pPr>
            <a:r>
              <a:rPr lang="en-US" sz="4800" dirty="0" smtClean="0"/>
              <a:t>Daily Wages/ Salary</a:t>
            </a:r>
          </a:p>
          <a:p>
            <a:pPr marL="457200" indent="-457200">
              <a:buAutoNum type="arabicPeriod"/>
            </a:pPr>
            <a:r>
              <a:rPr lang="en-US" sz="4800" dirty="0" smtClean="0"/>
              <a:t>Weekly Wages/ Salary</a:t>
            </a:r>
          </a:p>
          <a:p>
            <a:pPr marL="457200" indent="-457200">
              <a:buAutoNum type="arabicPeriod"/>
            </a:pPr>
            <a:r>
              <a:rPr lang="en-US" sz="4800" dirty="0" smtClean="0"/>
              <a:t>Monthly Wages/Salary</a:t>
            </a:r>
            <a:endParaRPr lang="en-US" sz="4800" dirty="0"/>
          </a:p>
        </p:txBody>
      </p:sp>
    </p:spTree>
    <p:extLst>
      <p:ext uri="{BB962C8B-B14F-4D97-AF65-F5344CB8AC3E}">
        <p14:creationId xmlns:p14="http://schemas.microsoft.com/office/powerpoint/2010/main" val="1742592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OT pay</a:t>
            </a:r>
            <a:endParaRPr lang="en-US" sz="66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3600" dirty="0"/>
              <a:t> </a:t>
            </a:r>
            <a:r>
              <a:rPr lang="en-US" sz="3600" dirty="0" smtClean="0"/>
              <a:t>additional payment for your OVER TIME WORK.</a:t>
            </a:r>
            <a:endParaRPr lang="en-US" sz="3600" dirty="0"/>
          </a:p>
        </p:txBody>
      </p:sp>
    </p:spTree>
    <p:extLst>
      <p:ext uri="{BB962C8B-B14F-4D97-AF65-F5344CB8AC3E}">
        <p14:creationId xmlns:p14="http://schemas.microsoft.com/office/powerpoint/2010/main" val="514994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93 of computation of rest day ( Sunday or holiday</a:t>
            </a:r>
            <a:endParaRPr lang="en-US" b="1" dirty="0"/>
          </a:p>
        </p:txBody>
      </p:sp>
      <p:sp>
        <p:nvSpPr>
          <p:cNvPr id="3" name="Content Placeholder 2"/>
          <p:cNvSpPr>
            <a:spLocks noGrp="1"/>
          </p:cNvSpPr>
          <p:nvPr>
            <p:ph idx="1"/>
          </p:nvPr>
        </p:nvSpPr>
        <p:spPr/>
        <p:txBody>
          <a:bodyPr/>
          <a:lstStyle/>
          <a:p>
            <a:r>
              <a:rPr lang="en-US" dirty="0" smtClean="0"/>
              <a:t> </a:t>
            </a:r>
            <a:r>
              <a:rPr lang="en-US" b="1" dirty="0" smtClean="0"/>
              <a:t>Scheduled </a:t>
            </a:r>
            <a:r>
              <a:rPr lang="en-US" b="1" dirty="0" err="1" smtClean="0"/>
              <a:t>Restday</a:t>
            </a:r>
            <a:r>
              <a:rPr lang="en-US" b="1" dirty="0" smtClean="0"/>
              <a:t>/ </a:t>
            </a:r>
            <a:r>
              <a:rPr lang="en-US" b="1" dirty="0"/>
              <a:t>Special </a:t>
            </a:r>
            <a:r>
              <a:rPr lang="en-US" b="1" dirty="0" smtClean="0"/>
              <a:t>Holiday</a:t>
            </a:r>
            <a:endParaRPr lang="en-US" dirty="0" smtClean="0"/>
          </a:p>
          <a:p>
            <a:pPr lvl="1">
              <a:buFont typeface="Wingdings" panose="05000000000000000000" pitchFamily="2" charset="2"/>
              <a:buChar char="Ø"/>
            </a:pPr>
            <a:r>
              <a:rPr lang="en-US" dirty="0"/>
              <a:t>30% additional compensation  of his regular wage .</a:t>
            </a:r>
          </a:p>
          <a:p>
            <a:pPr lvl="1"/>
            <a:endParaRPr lang="en-US" dirty="0" smtClean="0"/>
          </a:p>
          <a:p>
            <a:endParaRPr lang="en-US" dirty="0" smtClean="0"/>
          </a:p>
          <a:p>
            <a:r>
              <a:rPr lang="en-US" b="1" dirty="0" smtClean="0"/>
              <a:t>Holiday falls on the employee’s scheduled rest day</a:t>
            </a:r>
          </a:p>
          <a:p>
            <a:pPr lvl="1">
              <a:buFont typeface="Wingdings" panose="05000000000000000000" pitchFamily="2" charset="2"/>
              <a:buChar char="Ø"/>
            </a:pPr>
            <a:r>
              <a:rPr lang="en-US" dirty="0" smtClean="0"/>
              <a:t>50% additional  compensation of his regular wage.</a:t>
            </a:r>
          </a:p>
          <a:p>
            <a:endParaRPr lang="en-US" dirty="0" smtClean="0"/>
          </a:p>
          <a:p>
            <a:endParaRPr lang="en-US" dirty="0"/>
          </a:p>
        </p:txBody>
      </p:sp>
    </p:spTree>
    <p:extLst>
      <p:ext uri="{BB962C8B-B14F-4D97-AF65-F5344CB8AC3E}">
        <p14:creationId xmlns:p14="http://schemas.microsoft.com/office/powerpoint/2010/main" val="2992132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Deduction from the salary</a:t>
            </a:r>
            <a:endParaRPr lang="en-US" b="1"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 </a:t>
            </a:r>
            <a:r>
              <a:rPr lang="en-US" sz="2400" b="1" dirty="0" smtClean="0"/>
              <a:t>SSS or GSIS Contribution</a:t>
            </a:r>
          </a:p>
          <a:p>
            <a:pPr lvl="1">
              <a:buFont typeface="Wingdings" panose="05000000000000000000" pitchFamily="2" charset="2"/>
              <a:buChar char="Ø"/>
            </a:pPr>
            <a:r>
              <a:rPr lang="en-US" dirty="0"/>
              <a:t> it is a monthly deduction remitted to the SSS or GSIS.</a:t>
            </a:r>
          </a:p>
          <a:p>
            <a:pPr lvl="1">
              <a:buFont typeface="Wingdings" panose="05000000000000000000" pitchFamily="2" charset="2"/>
              <a:buChar char="Ø"/>
            </a:pPr>
            <a:r>
              <a:rPr lang="en-US" dirty="0"/>
              <a:t>Deduction are based on salary brackets.</a:t>
            </a:r>
          </a:p>
          <a:p>
            <a:pPr lvl="2">
              <a:buFont typeface="Wingdings" panose="05000000000000000000" pitchFamily="2" charset="2"/>
              <a:buChar char="v"/>
            </a:pPr>
            <a:r>
              <a:rPr lang="en-US" dirty="0"/>
              <a:t> Loan Deductions</a:t>
            </a:r>
          </a:p>
          <a:p>
            <a:pPr lvl="3">
              <a:buFont typeface="Wingdings" panose="05000000000000000000" pitchFamily="2" charset="2"/>
              <a:buChar char="Ø"/>
            </a:pPr>
            <a:r>
              <a:rPr lang="en-US" dirty="0"/>
              <a:t> members of this insurance are allowed to make different kind of loans based on their contribution</a:t>
            </a:r>
            <a:r>
              <a:rPr lang="en-US" dirty="0" smtClean="0"/>
              <a:t>.</a:t>
            </a:r>
          </a:p>
          <a:p>
            <a:pPr marL="0" indent="0">
              <a:buNone/>
            </a:pPr>
            <a:r>
              <a:rPr lang="en-US" b="1" dirty="0" smtClean="0"/>
              <a:t>2. </a:t>
            </a:r>
            <a:r>
              <a:rPr lang="en-US" b="1" dirty="0" err="1" smtClean="0"/>
              <a:t>PhilHealth</a:t>
            </a:r>
            <a:r>
              <a:rPr lang="en-US" b="1" dirty="0" smtClean="0"/>
              <a:t> ( Philippine Health Insurance Corporation) Contribution</a:t>
            </a:r>
          </a:p>
          <a:p>
            <a:pPr lvl="1">
              <a:buFont typeface="Wingdings" panose="05000000000000000000" pitchFamily="2" charset="2"/>
              <a:buChar char="Ø"/>
            </a:pPr>
            <a:r>
              <a:rPr lang="en-US" dirty="0" smtClean="0"/>
              <a:t> is a private corporation which takes care of the National Health Insurance Program ( NHIP) </a:t>
            </a:r>
          </a:p>
          <a:p>
            <a:pPr lvl="1">
              <a:buFont typeface="Wingdings" panose="05000000000000000000" pitchFamily="2" charset="2"/>
              <a:buChar char="Ø"/>
            </a:pPr>
            <a:r>
              <a:rPr lang="en-US" dirty="0" smtClean="0"/>
              <a:t>It is also base on monthly salary ranges.</a:t>
            </a:r>
          </a:p>
          <a:p>
            <a:pPr marL="1371600" lvl="3" indent="0">
              <a:buNone/>
            </a:pPr>
            <a:endParaRPr lang="en-US" dirty="0"/>
          </a:p>
        </p:txBody>
      </p:sp>
    </p:spTree>
    <p:extLst>
      <p:ext uri="{BB962C8B-B14F-4D97-AF65-F5344CB8AC3E}">
        <p14:creationId xmlns:p14="http://schemas.microsoft.com/office/powerpoint/2010/main" val="2607468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2400" b="1" dirty="0" smtClean="0"/>
              <a:t>3. Withholding Tax</a:t>
            </a:r>
          </a:p>
          <a:p>
            <a:pPr lvl="1">
              <a:buFont typeface="Wingdings" panose="05000000000000000000" pitchFamily="2" charset="2"/>
              <a:buChar char="Ø"/>
            </a:pPr>
            <a:r>
              <a:rPr lang="en-US" dirty="0"/>
              <a:t>	deduction made by the employer as advance payment for your INCOME TAX.</a:t>
            </a:r>
          </a:p>
          <a:p>
            <a:pPr lvl="1">
              <a:buFont typeface="Wingdings" panose="05000000000000000000" pitchFamily="2" charset="2"/>
              <a:buChar char="Ø"/>
            </a:pPr>
            <a:r>
              <a:rPr lang="en-US" dirty="0"/>
              <a:t> Employers are required to deduct monthly withholding taxes from their employees based on the scale made by the BUREAU OF INTERNAL REVENUE (BIR</a:t>
            </a:r>
            <a:r>
              <a:rPr lang="en-US" dirty="0" smtClean="0"/>
              <a:t>)</a:t>
            </a:r>
          </a:p>
          <a:p>
            <a:pPr marL="457200" lvl="1" indent="0">
              <a:buNone/>
            </a:pPr>
            <a:endParaRPr lang="en-US" dirty="0" smtClean="0"/>
          </a:p>
          <a:p>
            <a:pPr marL="0" indent="0">
              <a:buNone/>
            </a:pPr>
            <a:r>
              <a:rPr lang="en-US" sz="2400" b="1" dirty="0" smtClean="0"/>
              <a:t>4. </a:t>
            </a:r>
            <a:r>
              <a:rPr lang="en-US" sz="2400" b="1" dirty="0" err="1" smtClean="0"/>
              <a:t>Pag-ibig</a:t>
            </a:r>
            <a:r>
              <a:rPr lang="en-US" sz="2400" b="1" dirty="0" smtClean="0"/>
              <a:t> Contribution</a:t>
            </a:r>
          </a:p>
          <a:p>
            <a:pPr lvl="1">
              <a:buFont typeface="Wingdings" panose="05000000000000000000" pitchFamily="2" charset="2"/>
              <a:buChar char="Ø"/>
            </a:pPr>
            <a:r>
              <a:rPr lang="en-US" dirty="0"/>
              <a:t> is an agency which lends money for housing.</a:t>
            </a:r>
          </a:p>
          <a:p>
            <a:pPr lvl="1">
              <a:buFont typeface="Wingdings" panose="05000000000000000000" pitchFamily="2" charset="2"/>
              <a:buChar char="Ø"/>
            </a:pPr>
            <a:r>
              <a:rPr lang="en-US" dirty="0"/>
              <a:t> monthly deduction</a:t>
            </a:r>
            <a:endParaRPr lang="en-US" dirty="0" smtClean="0"/>
          </a:p>
          <a:p>
            <a:pPr marL="0" indent="0">
              <a:buNone/>
            </a:pPr>
            <a:r>
              <a:rPr lang="en-US" sz="2400" b="1" dirty="0" smtClean="0"/>
              <a:t>5. Advances</a:t>
            </a:r>
            <a:endParaRPr lang="en-US" sz="2400" b="1" dirty="0"/>
          </a:p>
          <a:p>
            <a:pPr lvl="1">
              <a:buFont typeface="Wingdings" panose="05000000000000000000" pitchFamily="2" charset="2"/>
              <a:buChar char="Ø"/>
            </a:pPr>
            <a:r>
              <a:rPr lang="en-US" dirty="0"/>
              <a:t> </a:t>
            </a:r>
            <a:r>
              <a:rPr lang="en-US" dirty="0" smtClean="0"/>
              <a:t>workers need money badly request to be paid by the employer or company in advance.</a:t>
            </a:r>
          </a:p>
        </p:txBody>
      </p:sp>
    </p:spTree>
    <p:extLst>
      <p:ext uri="{BB962C8B-B14F-4D97-AF65-F5344CB8AC3E}">
        <p14:creationId xmlns:p14="http://schemas.microsoft.com/office/powerpoint/2010/main" val="2234050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6600" b="1" dirty="0" smtClean="0"/>
              <a:t> Who will take care of me</a:t>
            </a:r>
            <a:endParaRPr lang="en-US" sz="66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66924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Law written in labor code  relating to employee’s benefits</a:t>
            </a:r>
            <a:endParaRPr lang="en-US" b="1" dirty="0"/>
          </a:p>
        </p:txBody>
      </p:sp>
      <p:sp>
        <p:nvSpPr>
          <p:cNvPr id="3" name="Content Placeholder 2"/>
          <p:cNvSpPr>
            <a:spLocks noGrp="1"/>
          </p:cNvSpPr>
          <p:nvPr>
            <p:ph idx="1"/>
          </p:nvPr>
        </p:nvSpPr>
        <p:spPr/>
        <p:txBody>
          <a:bodyPr/>
          <a:lstStyle/>
          <a:p>
            <a:r>
              <a:rPr lang="en-US" sz="2800" b="1" dirty="0" err="1" smtClean="0"/>
              <a:t>Aklat</a:t>
            </a:r>
            <a:r>
              <a:rPr lang="en-US" sz="2800" b="1" dirty="0" smtClean="0"/>
              <a:t> </a:t>
            </a:r>
            <a:r>
              <a:rPr lang="en-US" sz="2800" b="1" dirty="0" err="1" smtClean="0"/>
              <a:t>Apat</a:t>
            </a:r>
            <a:r>
              <a:rPr lang="en-US" sz="2800" b="1" dirty="0" smtClean="0"/>
              <a:t> </a:t>
            </a:r>
            <a:r>
              <a:rPr lang="en-US" dirty="0" smtClean="0"/>
              <a:t>( Health, Safety and Social Welfare Benefits ) Medical, Dental and Occupational Safety , Article 157</a:t>
            </a:r>
          </a:p>
          <a:p>
            <a:pPr marL="0" indent="0">
              <a:buNone/>
            </a:pPr>
            <a:endParaRPr lang="en-US" dirty="0" smtClean="0"/>
          </a:p>
          <a:p>
            <a:pPr lvl="1">
              <a:buFont typeface="Wingdings" panose="05000000000000000000" pitchFamily="2" charset="2"/>
              <a:buChar char="Ø"/>
            </a:pPr>
            <a:r>
              <a:rPr lang="en-US" dirty="0"/>
              <a:t> </a:t>
            </a:r>
            <a:r>
              <a:rPr lang="en-US" dirty="0" smtClean="0"/>
              <a:t>It is the obligation of the employer to give free medical and dental services including nurse, doctors and dentist to workers if his/her employees number 50 or more.</a:t>
            </a:r>
          </a:p>
          <a:p>
            <a:pPr lvl="1">
              <a:buFont typeface="Wingdings" panose="05000000000000000000" pitchFamily="2" charset="2"/>
              <a:buChar char="Ø"/>
            </a:pPr>
            <a:r>
              <a:rPr lang="en-US" dirty="0" smtClean="0"/>
              <a:t>If there is no nurse, doctor or dentist in the company, the employer must pay for all the expenses that his/ her employees might encounter when they have to consult such medical professionals.</a:t>
            </a:r>
          </a:p>
          <a:p>
            <a:endParaRPr lang="en-US" dirty="0" smtClean="0"/>
          </a:p>
          <a:p>
            <a:pPr lvl="1">
              <a:buFont typeface="Wingdings" panose="05000000000000000000" pitchFamily="2" charset="2"/>
              <a:buChar char="Ø"/>
            </a:pPr>
            <a:endParaRPr lang="en-US" dirty="0" smtClean="0"/>
          </a:p>
        </p:txBody>
      </p:sp>
    </p:spTree>
    <p:extLst>
      <p:ext uri="{BB962C8B-B14F-4D97-AF65-F5344CB8AC3E}">
        <p14:creationId xmlns:p14="http://schemas.microsoft.com/office/powerpoint/2010/main" val="1236733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6482" y="1360842"/>
            <a:ext cx="10820400" cy="5107193"/>
          </a:xfrm>
        </p:spPr>
        <p:txBody>
          <a:bodyPr>
            <a:normAutofit/>
          </a:bodyPr>
          <a:lstStyle/>
          <a:p>
            <a:r>
              <a:rPr lang="en-US" sz="2800" b="1" dirty="0"/>
              <a:t>Employee’s Compensation and State Insurance </a:t>
            </a:r>
            <a:r>
              <a:rPr lang="en-US" sz="2800" b="1" dirty="0" smtClean="0"/>
              <a:t>Fund</a:t>
            </a:r>
          </a:p>
          <a:p>
            <a:pPr lvl="1">
              <a:buFont typeface="Wingdings" panose="05000000000000000000" pitchFamily="2" charset="2"/>
              <a:buChar char="Ø"/>
            </a:pPr>
            <a:r>
              <a:rPr lang="en-US" sz="2600" b="1" dirty="0"/>
              <a:t> </a:t>
            </a:r>
            <a:r>
              <a:rPr lang="en-US" sz="2400" dirty="0" smtClean="0"/>
              <a:t>member of SSS and GSIS can get their corresponding salaries, free medical assistance and medicines in case of accidents, incapacity of death related to work. The workers can reimburse his/her medical expenses even he/ she is not on work.</a:t>
            </a:r>
          </a:p>
          <a:p>
            <a:pPr lvl="1">
              <a:buFont typeface="Wingdings" panose="05000000000000000000" pitchFamily="2" charset="2"/>
              <a:buChar char="Ø"/>
            </a:pPr>
            <a:endParaRPr lang="en-US" sz="2400" dirty="0"/>
          </a:p>
          <a:p>
            <a:r>
              <a:rPr lang="en-US" sz="2800" b="1" dirty="0"/>
              <a:t>Medical </a:t>
            </a:r>
            <a:r>
              <a:rPr lang="en-US" sz="2800" b="1" dirty="0" smtClean="0"/>
              <a:t>Benefits</a:t>
            </a:r>
            <a:r>
              <a:rPr lang="en-US" sz="2000" b="1" dirty="0" smtClean="0"/>
              <a:t> </a:t>
            </a:r>
            <a:r>
              <a:rPr lang="en-US" sz="2000" dirty="0" smtClean="0"/>
              <a:t>( Article 185 of Labor Code on Medical Services)</a:t>
            </a:r>
          </a:p>
          <a:p>
            <a:pPr lvl="1">
              <a:buFont typeface="Wingdings" panose="05000000000000000000" pitchFamily="2" charset="2"/>
              <a:buChar char="Ø"/>
            </a:pPr>
            <a:r>
              <a:rPr lang="en-US" sz="2600" b="1" dirty="0"/>
              <a:t> </a:t>
            </a:r>
            <a:r>
              <a:rPr lang="en-US" sz="2600" b="1" dirty="0" smtClean="0"/>
              <a:t> </a:t>
            </a:r>
            <a:r>
              <a:rPr lang="en-US" sz="2200" dirty="0" smtClean="0"/>
              <a:t>this states that immediately after an employee contracts sickness or sustains, he/ she  shall be provided by the GSIS or SSS during the period of his/ her disability with such medical services and appliance that may be necessitated by </a:t>
            </a:r>
            <a:r>
              <a:rPr lang="en-US" sz="2200" dirty="0" err="1" smtClean="0"/>
              <a:t>te</a:t>
            </a:r>
            <a:r>
              <a:rPr lang="en-US" sz="2200" dirty="0" smtClean="0"/>
              <a:t> nature of his/her sickness or injury and the progress of his/ her recovery.</a:t>
            </a:r>
            <a:endParaRPr lang="en-US" sz="2200" dirty="0"/>
          </a:p>
          <a:p>
            <a:endParaRPr lang="en-US" dirty="0"/>
          </a:p>
        </p:txBody>
      </p:sp>
    </p:spTree>
    <p:extLst>
      <p:ext uri="{BB962C8B-B14F-4D97-AF65-F5344CB8AC3E}">
        <p14:creationId xmlns:p14="http://schemas.microsoft.com/office/powerpoint/2010/main" val="1466713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0647" y="1401183"/>
            <a:ext cx="10820400" cy="4932382"/>
          </a:xfrm>
        </p:spPr>
        <p:txBody>
          <a:bodyPr>
            <a:normAutofit/>
          </a:bodyPr>
          <a:lstStyle/>
          <a:p>
            <a:r>
              <a:rPr lang="en-US" sz="2400" b="1" dirty="0"/>
              <a:t>Article 191 ( Temporary Total Disability</a:t>
            </a:r>
            <a:r>
              <a:rPr lang="en-US" sz="2400" b="1" dirty="0" smtClean="0"/>
              <a:t>)</a:t>
            </a:r>
          </a:p>
          <a:p>
            <a:pPr lvl="1">
              <a:buFont typeface="Wingdings" panose="05000000000000000000" pitchFamily="2" charset="2"/>
              <a:buChar char="Ø"/>
            </a:pPr>
            <a:r>
              <a:rPr lang="en-US" b="1" dirty="0"/>
              <a:t> </a:t>
            </a:r>
            <a:r>
              <a:rPr lang="en-US" dirty="0" smtClean="0"/>
              <a:t>any employee who sustains an injury or contracts sickness resulting in temporary total disability shall for each day such disability or a fraction thereof be paid by the system an income benefits equivalent to 90% of his average daily salary credit subject to the following conditions:</a:t>
            </a:r>
          </a:p>
          <a:p>
            <a:pPr lvl="2">
              <a:buFont typeface="Wingdings" panose="05000000000000000000" pitchFamily="2" charset="2"/>
              <a:buChar char="Ø"/>
            </a:pPr>
            <a:r>
              <a:rPr lang="en-US" dirty="0" smtClean="0"/>
              <a:t>The daily income benefit shall not be less than 10pesos  nor more than 90pesos nor paid for a continuous period longer than one hundred twenty days.</a:t>
            </a:r>
          </a:p>
          <a:p>
            <a:pPr lvl="2">
              <a:buFont typeface="Wingdings" panose="05000000000000000000" pitchFamily="2" charset="2"/>
              <a:buChar char="Ø"/>
            </a:pPr>
            <a:endParaRPr lang="en-US" dirty="0" smtClean="0"/>
          </a:p>
          <a:p>
            <a:r>
              <a:rPr lang="en-US" sz="2400" b="1" dirty="0" smtClean="0"/>
              <a:t>Article </a:t>
            </a:r>
            <a:r>
              <a:rPr lang="en-US" sz="2400" b="1" dirty="0"/>
              <a:t>192 ( Permanent Total Disability)</a:t>
            </a:r>
          </a:p>
          <a:p>
            <a:pPr lvl="1">
              <a:buFont typeface="Wingdings" panose="05000000000000000000" pitchFamily="2" charset="2"/>
              <a:buChar char="Ø"/>
            </a:pPr>
            <a:r>
              <a:rPr lang="en-US" dirty="0" smtClean="0"/>
              <a:t> any employee who contracts sickness or sustain an injury resulting in his/her permanent total disability shall for each month, until his/her death be paid by the system during such disability, an amount equivalent to the monthly income benefit, plus 10% </a:t>
            </a:r>
            <a:r>
              <a:rPr lang="en-US" dirty="0"/>
              <a:t> </a:t>
            </a:r>
            <a:r>
              <a:rPr lang="en-US" dirty="0" smtClean="0"/>
              <a:t>for each dependent child but not exceeding five, beginning with the youngest and without substitution.</a:t>
            </a:r>
            <a:endParaRPr lang="en-US" dirty="0"/>
          </a:p>
        </p:txBody>
      </p:sp>
    </p:spTree>
    <p:extLst>
      <p:ext uri="{BB962C8B-B14F-4D97-AF65-F5344CB8AC3E}">
        <p14:creationId xmlns:p14="http://schemas.microsoft.com/office/powerpoint/2010/main" val="3431786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t>The right to claim benefits and amount you will receive as compensation also depend on the number of years of membership and the number of monthly contributions you were able to pay.</a:t>
            </a:r>
          </a:p>
          <a:p>
            <a:pPr marL="0" indent="0">
              <a:buNone/>
            </a:pPr>
            <a:endParaRPr lang="en-US" sz="3200" dirty="0" smtClean="0"/>
          </a:p>
          <a:p>
            <a:r>
              <a:rPr lang="en-US" sz="3200" dirty="0" smtClean="0"/>
              <a:t>The injury or disability must be a result of work-related accident.</a:t>
            </a:r>
            <a:endParaRPr lang="en-US" sz="3200" dirty="0"/>
          </a:p>
        </p:txBody>
      </p:sp>
    </p:spTree>
    <p:extLst>
      <p:ext uri="{BB962C8B-B14F-4D97-AF65-F5344CB8AC3E}">
        <p14:creationId xmlns:p14="http://schemas.microsoft.com/office/powerpoint/2010/main" val="1780540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1371600" lvl="3" indent="0" algn="ctr">
              <a:buNone/>
            </a:pPr>
            <a:r>
              <a:rPr lang="en-US" sz="13200" dirty="0" smtClean="0"/>
              <a:t>Thank you</a:t>
            </a:r>
            <a:endParaRPr lang="en-US" sz="13200" dirty="0"/>
          </a:p>
        </p:txBody>
      </p:sp>
    </p:spTree>
    <p:extLst>
      <p:ext uri="{BB962C8B-B14F-4D97-AF65-F5344CB8AC3E}">
        <p14:creationId xmlns:p14="http://schemas.microsoft.com/office/powerpoint/2010/main" val="421083750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100</TotalTime>
  <Words>750</Words>
  <Application>Microsoft Office PowerPoint</Application>
  <PresentationFormat>Widescreen</PresentationFormat>
  <Paragraphs>70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vt:lpstr>
      <vt:lpstr>Vapor Trail</vt:lpstr>
      <vt:lpstr>Workers ,wages and Benefits</vt:lpstr>
      <vt:lpstr>EMPLOYEE</vt:lpstr>
      <vt:lpstr>Minimum wage</vt:lpstr>
      <vt:lpstr>Minimum  wage Increase</vt:lpstr>
      <vt:lpstr>Ways  salaries are computed.</vt:lpstr>
      <vt:lpstr>OT pay</vt:lpstr>
      <vt:lpstr>Article 93 of computation of rest day ( Sunday or holiday</vt:lpstr>
      <vt:lpstr>Deduction from the salary</vt:lpstr>
      <vt:lpstr>PowerPoint Presentation</vt:lpstr>
      <vt:lpstr> Who will take care of me</vt:lpstr>
      <vt:lpstr>Law written in labor code  relating to employee’s benefits</vt:lpstr>
      <vt:lpstr>PowerPoint Presentation</vt:lpstr>
      <vt:lpstr>PowerPoint Presentation</vt:lpstr>
      <vt:lpstr>PowerPoint Presentation</vt:lpstr>
      <vt:lpstr>PowerPoint Presentation</vt:lpstr>
    </vt:vector>
  </TitlesOfParts>
  <Company>DepEd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Workers wages and Benefits</dc:title>
  <dc:creator>DepED</dc:creator>
  <cp:lastModifiedBy>DepED</cp:lastModifiedBy>
  <cp:revision>11</cp:revision>
  <dcterms:created xsi:type="dcterms:W3CDTF">2017-01-17T23:15:02Z</dcterms:created>
  <dcterms:modified xsi:type="dcterms:W3CDTF">2018-01-29T23:26:32Z</dcterms:modified>
</cp:coreProperties>
</file>